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8" r:id="rId2"/>
    <p:sldId id="256" r:id="rId3"/>
    <p:sldId id="265" r:id="rId4"/>
    <p:sldId id="269" r:id="rId5"/>
    <p:sldId id="266" r:id="rId6"/>
    <p:sldId id="261" r:id="rId7"/>
    <p:sldId id="267" r:id="rId8"/>
    <p:sldId id="270" r:id="rId9"/>
  </p:sldIdLst>
  <p:sldSz cx="18288000" cy="10287000"/>
  <p:notesSz cx="6858000" cy="9144000"/>
  <p:embeddedFontLst>
    <p:embeddedFont>
      <p:font typeface="Poppins Medium" panose="00000600000000000000" pitchFamily="2" charset="0"/>
      <p:regular r:id="rId10"/>
      <p: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9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EC1B51-EB08-5E05-7325-30B5E543D043}" v="1" dt="2026-04-16T21:54:10.3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4589" autoAdjust="0"/>
  </p:normalViewPr>
  <p:slideViewPr>
    <p:cSldViewPr>
      <p:cViewPr varScale="1">
        <p:scale>
          <a:sx n="68" d="100"/>
          <a:sy n="68" d="100"/>
        </p:scale>
        <p:origin x="414" y="72"/>
      </p:cViewPr>
      <p:guideLst>
        <p:guide orient="horz" pos="3240"/>
        <p:guide pos="59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DIRA SANCHEZ VELANDIA" userId="S::ysanchez@uniminuto.edu::3ade2200-0d7d-4dfd-a20c-a09fa2e8c636" providerId="AD" clId="Web-{3DEC1B51-EB08-5E05-7325-30B5E543D043}"/>
    <pc:docChg chg="modSld">
      <pc:chgData name="YADIRA SANCHEZ VELANDIA" userId="S::ysanchez@uniminuto.edu::3ade2200-0d7d-4dfd-a20c-a09fa2e8c636" providerId="AD" clId="Web-{3DEC1B51-EB08-5E05-7325-30B5E543D043}" dt="2026-04-16T21:54:10.365" v="0" actId="1076"/>
      <pc:docMkLst>
        <pc:docMk/>
      </pc:docMkLst>
      <pc:sldChg chg="modSp">
        <pc:chgData name="YADIRA SANCHEZ VELANDIA" userId="S::ysanchez@uniminuto.edu::3ade2200-0d7d-4dfd-a20c-a09fa2e8c636" providerId="AD" clId="Web-{3DEC1B51-EB08-5E05-7325-30B5E543D043}" dt="2026-04-16T21:54:10.365" v="0" actId="1076"/>
        <pc:sldMkLst>
          <pc:docMk/>
          <pc:sldMk cId="0" sldId="256"/>
        </pc:sldMkLst>
        <pc:spChg chg="mod">
          <ac:chgData name="YADIRA SANCHEZ VELANDIA" userId="S::ysanchez@uniminuto.edu::3ade2200-0d7d-4dfd-a20c-a09fa2e8c636" providerId="AD" clId="Web-{3DEC1B51-EB08-5E05-7325-30B5E543D043}" dt="2026-04-16T21:54:10.365" v="0" actId="1076"/>
          <ac:spMkLst>
            <pc:docMk/>
            <pc:sldMk cId="0" sldId="256"/>
            <ac:spMk id="4" creationId="{B5B713B2-6409-32B9-150D-1BB4B18E25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8CCCB-27CE-17D2-91AB-E06670AD7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5BB40A-D029-49F8-8BF8-F589408A1AFF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BE46C07-8BC9-DB0B-6EF9-89E74FA7EB8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8" name="AutoShape 3" descr="Detección de cáncer en mamografía">
            <a:extLst>
              <a:ext uri="{FF2B5EF4-FFF2-40B4-BE49-F238E27FC236}">
                <a16:creationId xmlns:a16="http://schemas.microsoft.com/office/drawing/2014/main" id="{2D24D8E1-4DCB-88F4-A136-3287196A31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1" name="AutoShape 5" descr="Imagen generada: El Principito y el cielo estrellado">
            <a:extLst>
              <a:ext uri="{FF2B5EF4-FFF2-40B4-BE49-F238E27FC236}">
                <a16:creationId xmlns:a16="http://schemas.microsoft.com/office/drawing/2014/main" id="{8D587549-E822-1EB1-D2BB-47807181C9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44000" y="51435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14" name="AutoShape 7" descr="Imagen generada: El Principito y el zorro al atardecer">
            <a:extLst>
              <a:ext uri="{FF2B5EF4-FFF2-40B4-BE49-F238E27FC236}">
                <a16:creationId xmlns:a16="http://schemas.microsoft.com/office/drawing/2014/main" id="{16269890-E793-E93B-99CB-23D8A91F13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96400" y="52959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6" name="Imagen 15" descr="Imagen que contiene exterior, frente, montaña, hombre&#10;&#10;El contenido generado por IA puede ser incorrecto.">
            <a:extLst>
              <a:ext uri="{FF2B5EF4-FFF2-40B4-BE49-F238E27FC236}">
                <a16:creationId xmlns:a16="http://schemas.microsoft.com/office/drawing/2014/main" id="{219F3146-A5BB-3E5D-00D9-C17431E9B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19100"/>
            <a:ext cx="8377719" cy="981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36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0E6FFC-827B-AEC6-EF92-DEC7A1D9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5B713B2-6409-32B9-150D-1BB4B18E25C9}"/>
              </a:ext>
            </a:extLst>
          </p:cNvPr>
          <p:cNvSpPr txBox="1"/>
          <p:nvPr/>
        </p:nvSpPr>
        <p:spPr>
          <a:xfrm>
            <a:off x="2206171" y="6758214"/>
            <a:ext cx="13868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b="1" dirty="0" err="1">
                <a:solidFill>
                  <a:schemeClr val="bg1"/>
                </a:solidFill>
              </a:rPr>
              <a:t>DeepOncoScan</a:t>
            </a:r>
            <a:r>
              <a:rPr lang="es-CO" sz="4800" b="1" dirty="0">
                <a:solidFill>
                  <a:schemeClr val="bg1"/>
                </a:solidFill>
              </a:rPr>
              <a:t>: Una solución de inteligencia artificial con redes neuronales para  detección Inteligente de Niveles de Cáncer desde el análisis de imágenes.</a:t>
            </a:r>
          </a:p>
          <a:p>
            <a:pPr algn="ctr"/>
            <a:r>
              <a:rPr lang="es-CO" sz="4800" b="1" dirty="0" err="1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Phd</a:t>
            </a:r>
            <a:r>
              <a:rPr lang="es-CO" sz="4800" b="1" dirty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t>. Alexander Ramírez Camargo</a:t>
            </a:r>
            <a:endParaRPr lang="es-ES_tradnl" sz="4800" dirty="0">
              <a:solidFill>
                <a:schemeClr val="bg1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B3E8F-108C-FAAA-8A23-040FF99B2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BD2CD5-EB29-7649-1620-0F17EE56CF16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8751D51-E9AD-8994-4BB5-C231A5332EC2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81F4EC36-8642-DF63-71A2-85C2D5D7FA86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1680879" y="1726168"/>
            <a:ext cx="8841783" cy="8217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4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-webkit-standard"/>
              </a:rPr>
              <a:t>Imaginen..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 </a:t>
            </a:r>
            <a:r>
              <a:rPr lang="es-CO" altLang="es-CO" sz="4400" dirty="0">
                <a:solidFill>
                  <a:srgbClr val="000000"/>
                </a:solidFill>
                <a:latin typeface="-webkit-standard"/>
              </a:rPr>
              <a:t>U</a:t>
            </a:r>
            <a:r>
              <a:rPr kumimoji="0" lang="es-CO" altLang="es-CO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na imagen médica compuesta por un millón de puntos. Ahora,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altLang="es-CO" sz="4400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4400" b="1" i="0" u="none" strike="noStrike" cap="none" normalizeH="0" baseline="0" dirty="0">
                <a:ln>
                  <a:noFill/>
                </a:ln>
                <a:solidFill>
                  <a:schemeClr val="tx2"/>
                </a:solidFill>
                <a:effectLst/>
                <a:latin typeface="-webkit-standard"/>
              </a:rPr>
              <a:t>imaginen…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altLang="es-CO" sz="4400" dirty="0">
              <a:solidFill>
                <a:srgbClr val="000000"/>
              </a:solidFill>
              <a:latin typeface="-webkit-standard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solo </a:t>
            </a:r>
            <a:r>
              <a:rPr kumimoji="0" lang="es-CO" altLang="es-CO" sz="4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tres</a:t>
            </a:r>
            <a:r>
              <a:rPr kumimoji="0" lang="es-CO" altLang="es-CO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de esos puntos guardan el secreto de un cáncer que apenas comienza. Para el ojo humano, esos puntos son invisibles; para nuestra red neuronal, son una señal de auxilio que no podemos ignorar."</a:t>
            </a:r>
            <a:endParaRPr kumimoji="0" lang="es-CO" altLang="es-CO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9739C88-25E7-9407-E69C-2948F22741E3}"/>
              </a:ext>
            </a:extLst>
          </p:cNvPr>
          <p:cNvSpPr txBox="1"/>
          <p:nvPr/>
        </p:nvSpPr>
        <p:spPr>
          <a:xfrm>
            <a:off x="3882091" y="834532"/>
            <a:ext cx="2528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000" b="1" dirty="0"/>
              <a:t>REFLEXIÓN</a:t>
            </a:r>
          </a:p>
        </p:txBody>
      </p:sp>
      <p:sp>
        <p:nvSpPr>
          <p:cNvPr id="8" name="AutoShape 3" descr="Detección de cáncer en mamografía">
            <a:extLst>
              <a:ext uri="{FF2B5EF4-FFF2-40B4-BE49-F238E27FC236}">
                <a16:creationId xmlns:a16="http://schemas.microsoft.com/office/drawing/2014/main" id="{4EC25334-9FF6-2A4F-7B8E-C7BD704B2B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" name="Imagen 9" descr="Imagen de la pantalla de un celular con la luz roja&#10;&#10;El contenido generado por IA puede ser incorrecto.">
            <a:extLst>
              <a:ext uri="{FF2B5EF4-FFF2-40B4-BE49-F238E27FC236}">
                <a16:creationId xmlns:a16="http://schemas.microsoft.com/office/drawing/2014/main" id="{D7087CD3-4CB5-8731-5BF2-D958EB19A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0984" y="419100"/>
            <a:ext cx="65024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77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5FF89-EC41-C91C-45D7-9235CED6A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76E5307-0E28-5092-AFA0-D4FE15AA6578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30B7255-A4A3-4568-FBA7-4B7407A41BC5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65D13C8-19FF-778E-0D79-831406D3E4E7}"/>
              </a:ext>
            </a:extLst>
          </p:cNvPr>
          <p:cNvSpPr txBox="1"/>
          <p:nvPr/>
        </p:nvSpPr>
        <p:spPr>
          <a:xfrm>
            <a:off x="5105400" y="216592"/>
            <a:ext cx="906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000" b="1" dirty="0">
                <a:solidFill>
                  <a:schemeClr val="bg1"/>
                </a:solidFill>
              </a:rPr>
              <a:t>Análisis y Patrones de datos observables</a:t>
            </a:r>
          </a:p>
        </p:txBody>
      </p:sp>
      <p:sp>
        <p:nvSpPr>
          <p:cNvPr id="8" name="AutoShape 3" descr="Detección de cáncer en mamografía">
            <a:extLst>
              <a:ext uri="{FF2B5EF4-FFF2-40B4-BE49-F238E27FC236}">
                <a16:creationId xmlns:a16="http://schemas.microsoft.com/office/drawing/2014/main" id="{E880D720-534C-6690-ABCC-8AA54A91F2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8A62EAD3-F54B-36A1-A231-C76EEAC10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32" y="5884825"/>
            <a:ext cx="6095668" cy="343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1EDA2D27-34D5-1B3F-2754-91001FE41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38" y="1505125"/>
            <a:ext cx="5080056" cy="388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0E208D5F-BD2C-AED0-52AF-020EB1DA0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4804" y="1409700"/>
            <a:ext cx="4477876" cy="397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5EE7EA5-BAFE-E056-58DB-C86B18DF9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884825"/>
            <a:ext cx="10148256" cy="3539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Imagen que contiene Código QR&#10;&#10;El contenido generado por IA puede ser incorrecto.">
            <a:extLst>
              <a:ext uri="{FF2B5EF4-FFF2-40B4-BE49-F238E27FC236}">
                <a16:creationId xmlns:a16="http://schemas.microsoft.com/office/drawing/2014/main" id="{DD26BFEA-220B-2C21-A469-52CDC98D1A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57944" y="1505125"/>
            <a:ext cx="7595680" cy="388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51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Imagen que contiene electrónica, cd&#10;&#10;El contenido generado por IA puede ser incorrecto.">
            <a:extLst>
              <a:ext uri="{FF2B5EF4-FFF2-40B4-BE49-F238E27FC236}">
                <a16:creationId xmlns:a16="http://schemas.microsoft.com/office/drawing/2014/main" id="{EA9008AA-81B1-3000-DB42-FDC7CB795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419100"/>
            <a:ext cx="16316325" cy="876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04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2B363-D6D3-13D0-A9FF-6A83CC9BA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8AC600C-DECD-0754-F71B-6BF910A856E2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F8B7FB8-B94C-23EB-C341-F02E7B355E0F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AE55E3-4E66-9D60-D19B-D9F8A7E45C54}"/>
              </a:ext>
            </a:extLst>
          </p:cNvPr>
          <p:cNvSpPr txBox="1"/>
          <p:nvPr/>
        </p:nvSpPr>
        <p:spPr>
          <a:xfrm>
            <a:off x="1513772" y="495300"/>
            <a:ext cx="163932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7200" b="1" dirty="0">
                <a:solidFill>
                  <a:srgbClr val="002060"/>
                </a:solidFill>
              </a:rPr>
              <a:t>Entrenamos máquinas para ver lo invisible y ganar tiempo de vida contra el cáncer.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5C8AF80-53C7-C961-4567-670B44D77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3" y="3054350"/>
            <a:ext cx="123698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A22444B-E734-930D-9370-0A80A7768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6" y="3238500"/>
            <a:ext cx="5331547" cy="599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903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74CB12CC-89BF-840F-976A-D4FB44D8EFEE}"/>
              </a:ext>
            </a:extLst>
          </p:cNvPr>
          <p:cNvSpPr txBox="1"/>
          <p:nvPr/>
        </p:nvSpPr>
        <p:spPr>
          <a:xfrm>
            <a:off x="457200" y="2759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200" b="1" dirty="0" err="1">
                <a:solidFill>
                  <a:schemeClr val="tx2"/>
                </a:solidFill>
              </a:rPr>
              <a:t>Qualinn</a:t>
            </a:r>
            <a:r>
              <a:rPr lang="es-CO" sz="7200" b="1" dirty="0">
                <a:solidFill>
                  <a:schemeClr val="tx2"/>
                </a:solidFill>
              </a:rPr>
              <a:t> 2025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439265E-6C90-F601-3D9A-45786313A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598369"/>
            <a:ext cx="5257800" cy="825117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6AEC426-CAF1-2714-F788-C3DD4882E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0" y="1227919"/>
            <a:ext cx="8788846" cy="43352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B9289E-AB02-9492-8DD2-83920BC4A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9807" y="5975668"/>
            <a:ext cx="8732877" cy="387387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C37BA5F-296A-3B77-2052-ABCBCE5B19CE}"/>
              </a:ext>
            </a:extLst>
          </p:cNvPr>
          <p:cNvSpPr txBox="1"/>
          <p:nvPr/>
        </p:nvSpPr>
        <p:spPr>
          <a:xfrm>
            <a:off x="8267176" y="-95521"/>
            <a:ext cx="91708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>
                <a:solidFill>
                  <a:srgbClr val="002060"/>
                </a:solidFill>
              </a:rPr>
              <a:t>K-IA </a:t>
            </a:r>
            <a:r>
              <a:rPr lang="es-MX" sz="4400" b="1" dirty="0" err="1">
                <a:solidFill>
                  <a:srgbClr val="002060"/>
                </a:solidFill>
              </a:rPr>
              <a:t>Lab</a:t>
            </a:r>
            <a:r>
              <a:rPr lang="es-MX" sz="4400" b="1" dirty="0">
                <a:solidFill>
                  <a:srgbClr val="002060"/>
                </a:solidFill>
              </a:rPr>
              <a:t> Colombia: Cooperación Estratégica</a:t>
            </a:r>
            <a:r>
              <a:rPr lang="es-MX" sz="4400" dirty="0">
                <a:solidFill>
                  <a:srgbClr val="002060"/>
                </a:solidFill>
              </a:rPr>
              <a:t>​</a:t>
            </a:r>
            <a:endParaRPr lang="es-CO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54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B54C9-6173-E67C-5A56-93303D818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83A1768-85A2-6CAD-4B25-8020EADB143C}"/>
              </a:ext>
            </a:extLst>
          </p:cNvPr>
          <p:cNvSpPr/>
          <p:nvPr/>
        </p:nvSpPr>
        <p:spPr>
          <a:xfrm>
            <a:off x="11127783" y="-569553"/>
            <a:ext cx="7315200" cy="1402080"/>
          </a:xfrm>
          <a:custGeom>
            <a:avLst/>
            <a:gdLst/>
            <a:ahLst/>
            <a:cxnLst/>
            <a:rect l="l" t="t" r="r" b="b"/>
            <a:pathLst>
              <a:path w="7315200" h="1402080">
                <a:moveTo>
                  <a:pt x="0" y="0"/>
                </a:moveTo>
                <a:lnTo>
                  <a:pt x="7315200" y="0"/>
                </a:lnTo>
                <a:lnTo>
                  <a:pt x="7315200" y="1402080"/>
                </a:lnTo>
                <a:lnTo>
                  <a:pt x="0" y="140208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0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3375F72-0543-A185-3612-98252E1B604B}"/>
              </a:ext>
            </a:extLst>
          </p:cNvPr>
          <p:cNvSpPr/>
          <p:nvPr/>
        </p:nvSpPr>
        <p:spPr>
          <a:xfrm rot="5400000">
            <a:off x="-2884170" y="7795057"/>
            <a:ext cx="7315200" cy="1432560"/>
          </a:xfrm>
          <a:custGeom>
            <a:avLst/>
            <a:gdLst/>
            <a:ahLst/>
            <a:cxnLst/>
            <a:rect l="l" t="t" r="r" b="b"/>
            <a:pathLst>
              <a:path w="7315200" h="1432560">
                <a:moveTo>
                  <a:pt x="0" y="0"/>
                </a:moveTo>
                <a:lnTo>
                  <a:pt x="7315200" y="0"/>
                </a:lnTo>
                <a:lnTo>
                  <a:pt x="7315200" y="1432560"/>
                </a:lnTo>
                <a:lnTo>
                  <a:pt x="0" y="14325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7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_tradnl"/>
          </a:p>
        </p:txBody>
      </p:sp>
      <p:pic>
        <p:nvPicPr>
          <p:cNvPr id="6" name="Imagen 5" descr="Código QR&#10;&#10;El contenido generado por IA puede ser incorrecto.">
            <a:extLst>
              <a:ext uri="{FF2B5EF4-FFF2-40B4-BE49-F238E27FC236}">
                <a16:creationId xmlns:a16="http://schemas.microsoft.com/office/drawing/2014/main" id="{C49EC1C0-8609-8919-99C0-0C25B759A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888" y="3058274"/>
            <a:ext cx="3557365" cy="359092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211C45-8865-0424-0DDD-530212153879}"/>
              </a:ext>
            </a:extLst>
          </p:cNvPr>
          <p:cNvSpPr txBox="1"/>
          <p:nvPr/>
        </p:nvSpPr>
        <p:spPr>
          <a:xfrm>
            <a:off x="14706600" y="1866900"/>
            <a:ext cx="26419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solidFill>
                  <a:srgbClr val="002060"/>
                </a:solidFill>
              </a:rPr>
              <a:t>Contacto: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9B4820D-7859-3C44-39EB-02EAFE7353E5}"/>
              </a:ext>
            </a:extLst>
          </p:cNvPr>
          <p:cNvSpPr txBox="1"/>
          <p:nvPr/>
        </p:nvSpPr>
        <p:spPr>
          <a:xfrm>
            <a:off x="13885533" y="6727809"/>
            <a:ext cx="4381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b="1" dirty="0">
                <a:solidFill>
                  <a:srgbClr val="002060"/>
                </a:solidFill>
              </a:rPr>
              <a:t>Grupo de investigación</a:t>
            </a:r>
          </a:p>
          <a:p>
            <a:pPr algn="ctr"/>
            <a:r>
              <a:rPr lang="es-CO" sz="4800" b="1" dirty="0">
                <a:solidFill>
                  <a:srgbClr val="002060"/>
                </a:solidFill>
              </a:rPr>
              <a:t>IT-UNIMINUTO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F9F4D38-AAE2-1CD1-5E02-71F855F38496}"/>
              </a:ext>
            </a:extLst>
          </p:cNvPr>
          <p:cNvSpPr txBox="1"/>
          <p:nvPr/>
        </p:nvSpPr>
        <p:spPr>
          <a:xfrm>
            <a:off x="1219200" y="342900"/>
            <a:ext cx="1333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200" b="1" dirty="0">
                <a:solidFill>
                  <a:schemeClr val="tx2"/>
                </a:solidFill>
              </a:rPr>
              <a:t>Lo esencial es invisible a los ojos…</a:t>
            </a:r>
          </a:p>
        </p:txBody>
      </p:sp>
      <p:pic>
        <p:nvPicPr>
          <p:cNvPr id="13" name="Imagen 12" descr="Imagen que contiene 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D8BC3EA1-0972-CD5D-9827-1AA86FA96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36" y="2451385"/>
            <a:ext cx="6038850" cy="603885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16630EE-3B29-8F84-7D12-8F941222B2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060" y="2397406"/>
            <a:ext cx="5638324" cy="592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28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130</Words>
  <Application>Microsoft Office PowerPoint</Application>
  <PresentationFormat>Custom</PresentationFormat>
  <Paragraphs>17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</dc:title>
  <dc:creator>DELL</dc:creator>
  <cp:lastModifiedBy>ROY WALDHIERSEN MORALES PEREZ</cp:lastModifiedBy>
  <cp:revision>13</cp:revision>
  <dcterms:created xsi:type="dcterms:W3CDTF">2006-08-16T00:00:00Z</dcterms:created>
  <dcterms:modified xsi:type="dcterms:W3CDTF">2026-04-16T21:54:10Z</dcterms:modified>
  <dc:identifier>DAHDAK93ipo</dc:identifier>
</cp:coreProperties>
</file>