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60" r:id="rId8"/>
    <p:sldId id="261" r:id="rId9"/>
    <p:sldId id="259" r:id="rId10"/>
  </p:sldIdLst>
  <p:sldSz cx="18288000" cy="10287000"/>
  <p:notesSz cx="6858000" cy="9144000"/>
  <p:embeddedFontLst>
    <p:embeddedFont>
      <p:font typeface="Arial Bold" panose="020B0704020202020204" pitchFamily="34" charset="0"/>
      <p:regular r:id="rId11"/>
      <p:bold r:id="rId12"/>
    </p:embeddedFont>
    <p:embeddedFont>
      <p:font typeface="Mont" panose="020B0604020202020204" charset="0"/>
      <p:regular r:id="rId13"/>
    </p:embeddedFont>
    <p:embeddedFont>
      <p:font typeface="Mont Bold" panose="020B0604020202020204" charset="0"/>
      <p:regular r:id="rId14"/>
    </p:embeddedFont>
    <p:embeddedFont>
      <p:font typeface="Poppins Medium" panose="00000600000000000000" pitchFamily="2" charset="0"/>
      <p:regular r:id="rId15"/>
      <p: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7361EC-1EB1-9B12-5494-0253DB828984}" v="8" dt="2026-04-16T21:57:28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89" autoAdjust="0"/>
  </p:normalViewPr>
  <p:slideViewPr>
    <p:cSldViewPr>
      <p:cViewPr varScale="1">
        <p:scale>
          <a:sx n="40" d="100"/>
          <a:sy n="40" d="100"/>
        </p:scale>
        <p:origin x="900" y="56"/>
      </p:cViewPr>
      <p:guideLst>
        <p:guide orient="horz" pos="3240"/>
        <p:guide pos="59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DIRA SANCHEZ VELANDIA" userId="S::ysanchez@uniminuto.edu::3ade2200-0d7d-4dfd-a20c-a09fa2e8c636" providerId="AD" clId="Web-{D77361EC-1EB1-9B12-5494-0253DB828984}"/>
    <pc:docChg chg="modSld">
      <pc:chgData name="YADIRA SANCHEZ VELANDIA" userId="S::ysanchez@uniminuto.edu::3ade2200-0d7d-4dfd-a20c-a09fa2e8c636" providerId="AD" clId="Web-{D77361EC-1EB1-9B12-5494-0253DB828984}" dt="2026-04-16T21:57:28.586" v="3" actId="20577"/>
      <pc:docMkLst>
        <pc:docMk/>
      </pc:docMkLst>
      <pc:sldChg chg="modSp">
        <pc:chgData name="YADIRA SANCHEZ VELANDIA" userId="S::ysanchez@uniminuto.edu::3ade2200-0d7d-4dfd-a20c-a09fa2e8c636" providerId="AD" clId="Web-{D77361EC-1EB1-9B12-5494-0253DB828984}" dt="2026-04-16T21:57:28.586" v="3" actId="20577"/>
        <pc:sldMkLst>
          <pc:docMk/>
          <pc:sldMk cId="0" sldId="256"/>
        </pc:sldMkLst>
        <pc:spChg chg="mod">
          <ac:chgData name="YADIRA SANCHEZ VELANDIA" userId="S::ysanchez@uniminuto.edu::3ade2200-0d7d-4dfd-a20c-a09fa2e8c636" providerId="AD" clId="Web-{D77361EC-1EB1-9B12-5494-0253DB828984}" dt="2026-04-16T21:57:28.586" v="3" actId="20577"/>
          <ac:spMkLst>
            <pc:docMk/>
            <pc:sldMk cId="0" sldId="256"/>
            <ac:spMk id="4" creationId="{B5B713B2-6409-32B9-150D-1BB4B18E25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800100" y="6972300"/>
            <a:ext cx="16687800" cy="24929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AgroecologÍA</a:t>
            </a:r>
            <a:endParaRPr lang="en-US" sz="6000" b="1" dirty="0">
              <a:solidFill>
                <a:schemeClr val="bg1"/>
              </a:solidFill>
              <a:latin typeface="Arial Bold"/>
              <a:ea typeface="Arial Bold"/>
              <a:cs typeface="Arial Bold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                             </a:t>
            </a:r>
            <a:r>
              <a:rPr lang="en-US" sz="3600" b="1" dirty="0" err="1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  Orientaciones</a:t>
            </a:r>
            <a:r>
              <a:rPr lang="en-US" sz="3600" b="1" dirty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presuntivas</a:t>
            </a:r>
            <a:r>
              <a:rPr lang="en-US" sz="3600" b="1" dirty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en</a:t>
            </a:r>
            <a:r>
              <a:rPr lang="en-US" sz="3600" b="1" dirty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cultivos</a:t>
            </a:r>
            <a:r>
              <a:rPr lang="en-US" sz="3600" b="1" dirty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agroecológicos</a:t>
            </a:r>
            <a:endParaRPr lang="en-US" sz="3600" b="1" dirty="0">
              <a:solidFill>
                <a:schemeClr val="bg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/>
            <a:endParaRPr lang="en-US" sz="6000" b="1" dirty="0">
              <a:solidFill>
                <a:schemeClr val="bg1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DCADED5-73AB-F1C9-7F57-46D343663D80}"/>
              </a:ext>
            </a:extLst>
          </p:cNvPr>
          <p:cNvSpPr/>
          <p:nvPr/>
        </p:nvSpPr>
        <p:spPr>
          <a:xfrm>
            <a:off x="14985074" y="4639769"/>
            <a:ext cx="2966043" cy="2980234"/>
          </a:xfrm>
          <a:custGeom>
            <a:avLst/>
            <a:gdLst/>
            <a:ahLst/>
            <a:cxnLst/>
            <a:rect l="l" t="t" r="r" b="b"/>
            <a:pathLst>
              <a:path w="2966043" h="2980234">
                <a:moveTo>
                  <a:pt x="0" y="0"/>
                </a:moveTo>
                <a:lnTo>
                  <a:pt x="2966043" y="0"/>
                </a:lnTo>
                <a:lnTo>
                  <a:pt x="2966043" y="2980235"/>
                </a:lnTo>
                <a:lnTo>
                  <a:pt x="0" y="29802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442" t="-363046" r="-365011" b="-36643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28D3115-0DE9-66C4-4F02-680B72023D63}"/>
              </a:ext>
            </a:extLst>
          </p:cNvPr>
          <p:cNvGrpSpPr/>
          <p:nvPr/>
        </p:nvGrpSpPr>
        <p:grpSpPr>
          <a:xfrm>
            <a:off x="11610291" y="2503376"/>
            <a:ext cx="5405034" cy="7176943"/>
            <a:chOff x="0" y="0"/>
            <a:chExt cx="612129" cy="8128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0259205-94A5-C564-ABF7-C01DF846E419}"/>
                </a:ext>
              </a:extLst>
            </p:cNvPr>
            <p:cNvSpPr/>
            <p:nvPr/>
          </p:nvSpPr>
          <p:spPr>
            <a:xfrm>
              <a:off x="0" y="0"/>
              <a:ext cx="612129" cy="812800"/>
            </a:xfrm>
            <a:custGeom>
              <a:avLst/>
              <a:gdLst/>
              <a:ahLst/>
              <a:cxnLst/>
              <a:rect l="l" t="t" r="r" b="b"/>
              <a:pathLst>
                <a:path w="612129" h="812800">
                  <a:moveTo>
                    <a:pt x="143235" y="0"/>
                  </a:moveTo>
                  <a:lnTo>
                    <a:pt x="468893" y="0"/>
                  </a:lnTo>
                  <a:cubicBezTo>
                    <a:pt x="548000" y="0"/>
                    <a:pt x="612129" y="64129"/>
                    <a:pt x="612129" y="143235"/>
                  </a:cubicBezTo>
                  <a:lnTo>
                    <a:pt x="612129" y="669565"/>
                  </a:lnTo>
                  <a:cubicBezTo>
                    <a:pt x="612129" y="748671"/>
                    <a:pt x="548000" y="812800"/>
                    <a:pt x="468893" y="812800"/>
                  </a:cubicBezTo>
                  <a:lnTo>
                    <a:pt x="143235" y="812800"/>
                  </a:lnTo>
                  <a:cubicBezTo>
                    <a:pt x="64129" y="812800"/>
                    <a:pt x="0" y="748671"/>
                    <a:pt x="0" y="669565"/>
                  </a:cubicBezTo>
                  <a:lnTo>
                    <a:pt x="0" y="143235"/>
                  </a:lnTo>
                  <a:cubicBezTo>
                    <a:pt x="0" y="64129"/>
                    <a:pt x="64129" y="0"/>
                    <a:pt x="143235" y="0"/>
                  </a:cubicBezTo>
                  <a:close/>
                </a:path>
              </a:pathLst>
            </a:custGeom>
            <a:blipFill>
              <a:blip r:embed="rId5"/>
              <a:stretch>
                <a:fillRect l="-49586" r="-49586"/>
              </a:stretch>
            </a:blipFill>
            <a:ln w="2190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6519E2C6-CF3D-98A4-B3D6-CE96427E6FDF}"/>
              </a:ext>
            </a:extLst>
          </p:cNvPr>
          <p:cNvSpPr txBox="1"/>
          <p:nvPr/>
        </p:nvSpPr>
        <p:spPr>
          <a:xfrm>
            <a:off x="1544261" y="2548051"/>
            <a:ext cx="8780006" cy="2091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193"/>
              </a:lnSpc>
            </a:pPr>
            <a:r>
              <a:rPr lang="en-US" sz="10138" b="1">
                <a:solidFill>
                  <a:srgbClr val="A0B6E1"/>
                </a:solidFill>
                <a:latin typeface="Mont Bold"/>
                <a:ea typeface="Mont Bold"/>
                <a:cs typeface="Mont Bold"/>
                <a:sym typeface="Mont Bold"/>
              </a:rPr>
              <a:t>identificado 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9A6F3005-ED12-60A0-756D-05D13006052E}"/>
              </a:ext>
            </a:extLst>
          </p:cNvPr>
          <p:cNvSpPr txBox="1"/>
          <p:nvPr/>
        </p:nvSpPr>
        <p:spPr>
          <a:xfrm>
            <a:off x="1544261" y="2019300"/>
            <a:ext cx="9324075" cy="129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58"/>
              </a:lnSpc>
            </a:pPr>
            <a:r>
              <a:rPr lang="en-US" sz="6256" b="1" dirty="0" err="1">
                <a:solidFill>
                  <a:srgbClr val="033269"/>
                </a:solidFill>
                <a:latin typeface="Mont Bold"/>
                <a:ea typeface="Mont Bold"/>
                <a:cs typeface="Mont Bold"/>
                <a:sym typeface="Mont Bold"/>
              </a:rPr>
              <a:t>Problema</a:t>
            </a:r>
            <a:r>
              <a:rPr lang="en-US" sz="6256" b="1" dirty="0">
                <a:solidFill>
                  <a:srgbClr val="033269"/>
                </a:solidFill>
                <a:latin typeface="Mont Bold"/>
                <a:ea typeface="Mont Bold"/>
                <a:cs typeface="Mont Bold"/>
                <a:sym typeface="Mont Bold"/>
              </a:rPr>
              <a:t> 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9A6D50ED-DA21-800C-F3AF-1CAA0DED4DAB}"/>
              </a:ext>
            </a:extLst>
          </p:cNvPr>
          <p:cNvSpPr txBox="1"/>
          <p:nvPr/>
        </p:nvSpPr>
        <p:spPr>
          <a:xfrm>
            <a:off x="1466673" y="5021756"/>
            <a:ext cx="9089281" cy="3254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8785" lvl="1" indent="-214393" algn="just">
              <a:lnSpc>
                <a:spcPts val="2780"/>
              </a:lnSpc>
              <a:buFont typeface="Arial"/>
              <a:buChar char="•"/>
            </a:pPr>
            <a:r>
              <a:rPr lang="en-US" sz="1986">
                <a:solidFill>
                  <a:srgbClr val="033269"/>
                </a:solidFill>
                <a:latin typeface="Mont"/>
                <a:ea typeface="Mont"/>
                <a:cs typeface="Mont"/>
                <a:sym typeface="Mont"/>
              </a:rPr>
              <a:t>Tiempo de espera entre toma de muestra y resultado del laboratorio</a:t>
            </a:r>
          </a:p>
          <a:p>
            <a:pPr algn="just">
              <a:lnSpc>
                <a:spcPts val="2780"/>
              </a:lnSpc>
            </a:pPr>
            <a:endParaRPr lang="en-US" sz="1986">
              <a:solidFill>
                <a:srgbClr val="033269"/>
              </a:solidFill>
              <a:latin typeface="Mont"/>
              <a:ea typeface="Mont"/>
              <a:cs typeface="Mont"/>
              <a:sym typeface="Mont"/>
            </a:endParaRPr>
          </a:p>
          <a:p>
            <a:pPr marL="428785" lvl="1" indent="-214393" algn="just">
              <a:lnSpc>
                <a:spcPts val="2780"/>
              </a:lnSpc>
              <a:buFont typeface="Arial"/>
              <a:buChar char="•"/>
            </a:pPr>
            <a:r>
              <a:rPr lang="en-US" sz="1986">
                <a:solidFill>
                  <a:srgbClr val="033269"/>
                </a:solidFill>
                <a:latin typeface="Mont"/>
                <a:ea typeface="Mont"/>
                <a:cs typeface="Mont"/>
                <a:sym typeface="Mont"/>
              </a:rPr>
              <a:t>Falta de información técnica oportuna para el productor</a:t>
            </a:r>
          </a:p>
          <a:p>
            <a:pPr algn="just">
              <a:lnSpc>
                <a:spcPts val="2780"/>
              </a:lnSpc>
            </a:pPr>
            <a:endParaRPr lang="en-US" sz="1986">
              <a:solidFill>
                <a:srgbClr val="033269"/>
              </a:solidFill>
              <a:latin typeface="Mont"/>
              <a:ea typeface="Mont"/>
              <a:cs typeface="Mont"/>
              <a:sym typeface="Mont"/>
            </a:endParaRPr>
          </a:p>
          <a:p>
            <a:pPr marL="428785" lvl="1" indent="-214393" algn="just">
              <a:lnSpc>
                <a:spcPts val="2780"/>
              </a:lnSpc>
              <a:buFont typeface="Arial"/>
              <a:buChar char="•"/>
            </a:pPr>
            <a:r>
              <a:rPr lang="en-US" sz="1986">
                <a:solidFill>
                  <a:srgbClr val="033269"/>
                </a:solidFill>
                <a:latin typeface="Mont"/>
                <a:ea typeface="Mont"/>
                <a:cs typeface="Mont"/>
                <a:sym typeface="Mont"/>
              </a:rPr>
              <a:t>Retraso en acciones correctivas o preventivas</a:t>
            </a:r>
          </a:p>
          <a:p>
            <a:pPr algn="just">
              <a:lnSpc>
                <a:spcPts val="2780"/>
              </a:lnSpc>
            </a:pPr>
            <a:endParaRPr lang="en-US" sz="1986">
              <a:solidFill>
                <a:srgbClr val="033269"/>
              </a:solidFill>
              <a:latin typeface="Mont"/>
              <a:ea typeface="Mont"/>
              <a:cs typeface="Mont"/>
              <a:sym typeface="Mont"/>
            </a:endParaRPr>
          </a:p>
          <a:p>
            <a:pPr marL="471964" lvl="1" indent="-235982" algn="just">
              <a:lnSpc>
                <a:spcPts val="3060"/>
              </a:lnSpc>
              <a:buFont typeface="Arial"/>
              <a:buChar char="•"/>
            </a:pPr>
            <a:r>
              <a:rPr lang="en-US" sz="2186">
                <a:solidFill>
                  <a:srgbClr val="033269"/>
                </a:solidFill>
                <a:latin typeface="Mont"/>
                <a:ea typeface="Mont"/>
                <a:cs typeface="Mont"/>
                <a:sym typeface="Mont"/>
              </a:rPr>
              <a:t>Limitado acceso a asistencia técnica en zonas rurales</a:t>
            </a:r>
          </a:p>
          <a:p>
            <a:pPr algn="just">
              <a:lnSpc>
                <a:spcPts val="2780"/>
              </a:lnSpc>
            </a:pPr>
            <a:endParaRPr lang="en-US" sz="2186">
              <a:solidFill>
                <a:srgbClr val="033269"/>
              </a:solidFill>
              <a:latin typeface="Mont"/>
              <a:ea typeface="Mont"/>
              <a:cs typeface="Mont"/>
              <a:sym typeface="Mont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E4E5EB82-2B09-C00A-B9E3-CE306AA9E32F}"/>
              </a:ext>
            </a:extLst>
          </p:cNvPr>
          <p:cNvSpPr/>
          <p:nvPr/>
        </p:nvSpPr>
        <p:spPr>
          <a:xfrm>
            <a:off x="10276217" y="3149652"/>
            <a:ext cx="2966043" cy="2980234"/>
          </a:xfrm>
          <a:custGeom>
            <a:avLst/>
            <a:gdLst/>
            <a:ahLst/>
            <a:cxnLst/>
            <a:rect l="l" t="t" r="r" b="b"/>
            <a:pathLst>
              <a:path w="2966043" h="2980234">
                <a:moveTo>
                  <a:pt x="0" y="0"/>
                </a:moveTo>
                <a:lnTo>
                  <a:pt x="2966043" y="0"/>
                </a:lnTo>
                <a:lnTo>
                  <a:pt x="2966043" y="2980235"/>
                </a:lnTo>
                <a:lnTo>
                  <a:pt x="0" y="29802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442" t="-363046" r="-365011" b="-36643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E46CB7F6-6723-D020-8854-47999FF7284E}"/>
              </a:ext>
            </a:extLst>
          </p:cNvPr>
          <p:cNvSpPr txBox="1"/>
          <p:nvPr/>
        </p:nvSpPr>
        <p:spPr>
          <a:xfrm>
            <a:off x="10613104" y="3920835"/>
            <a:ext cx="2561274" cy="1738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1"/>
              </a:lnSpc>
            </a:pPr>
            <a:r>
              <a:rPr lang="en-US" sz="8408" b="1" spc="-723" dirty="0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100%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138C0-258E-7C4F-7C9E-5449B7CA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0">
            <a:extLst>
              <a:ext uri="{FF2B5EF4-FFF2-40B4-BE49-F238E27FC236}">
                <a16:creationId xmlns:a16="http://schemas.microsoft.com/office/drawing/2014/main" id="{793AEB08-B83E-7D96-7610-A3A15D159097}"/>
              </a:ext>
            </a:extLst>
          </p:cNvPr>
          <p:cNvGrpSpPr/>
          <p:nvPr/>
        </p:nvGrpSpPr>
        <p:grpSpPr>
          <a:xfrm>
            <a:off x="711874" y="5214988"/>
            <a:ext cx="3832628" cy="2366912"/>
            <a:chOff x="0" y="0"/>
            <a:chExt cx="1316128" cy="812800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309E7203-E486-BC5F-9112-1630EEBA6154}"/>
                </a:ext>
              </a:extLst>
            </p:cNvPr>
            <p:cNvSpPr/>
            <p:nvPr/>
          </p:nvSpPr>
          <p:spPr>
            <a:xfrm>
              <a:off x="0" y="0"/>
              <a:ext cx="1316128" cy="812800"/>
            </a:xfrm>
            <a:custGeom>
              <a:avLst/>
              <a:gdLst/>
              <a:ahLst/>
              <a:cxnLst/>
              <a:rect l="l" t="t" r="r" b="b"/>
              <a:pathLst>
                <a:path w="1316128" h="812800">
                  <a:moveTo>
                    <a:pt x="202000" y="0"/>
                  </a:moveTo>
                  <a:lnTo>
                    <a:pt x="1114128" y="0"/>
                  </a:lnTo>
                  <a:cubicBezTo>
                    <a:pt x="1225690" y="0"/>
                    <a:pt x="1316128" y="90439"/>
                    <a:pt x="1316128" y="202000"/>
                  </a:cubicBezTo>
                  <a:lnTo>
                    <a:pt x="1316128" y="610800"/>
                  </a:lnTo>
                  <a:cubicBezTo>
                    <a:pt x="1316128" y="664373"/>
                    <a:pt x="1294846" y="715753"/>
                    <a:pt x="1256964" y="753635"/>
                  </a:cubicBezTo>
                  <a:cubicBezTo>
                    <a:pt x="1219081" y="791518"/>
                    <a:pt x="1167702" y="812800"/>
                    <a:pt x="1114128" y="812800"/>
                  </a:cubicBezTo>
                  <a:lnTo>
                    <a:pt x="202000" y="812800"/>
                  </a:lnTo>
                  <a:cubicBezTo>
                    <a:pt x="148426" y="812800"/>
                    <a:pt x="97047" y="791518"/>
                    <a:pt x="59165" y="753635"/>
                  </a:cubicBezTo>
                  <a:cubicBezTo>
                    <a:pt x="21282" y="715753"/>
                    <a:pt x="0" y="664373"/>
                    <a:pt x="0" y="610800"/>
                  </a:cubicBezTo>
                  <a:lnTo>
                    <a:pt x="0" y="202000"/>
                  </a:lnTo>
                  <a:cubicBezTo>
                    <a:pt x="0" y="148426"/>
                    <a:pt x="21282" y="97047"/>
                    <a:pt x="59165" y="59165"/>
                  </a:cubicBezTo>
                  <a:cubicBezTo>
                    <a:pt x="97047" y="21282"/>
                    <a:pt x="148426" y="0"/>
                    <a:pt x="202000" y="0"/>
                  </a:cubicBezTo>
                  <a:close/>
                </a:path>
              </a:pathLst>
            </a:custGeom>
            <a:blipFill>
              <a:blip r:embed="rId2"/>
              <a:stretch>
                <a:fillRect l="-2329" t="-13120" r="-2329"/>
              </a:stretch>
            </a:blipFill>
            <a:ln w="2190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" name="Freeform 2">
            <a:extLst>
              <a:ext uri="{FF2B5EF4-FFF2-40B4-BE49-F238E27FC236}">
                <a16:creationId xmlns:a16="http://schemas.microsoft.com/office/drawing/2014/main" id="{373F3F79-A601-069F-29A7-EF03DFE7D81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1872F34-41B8-C3EC-E3E5-4DB7D8901BDF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8" name="Group 13">
            <a:extLst>
              <a:ext uri="{FF2B5EF4-FFF2-40B4-BE49-F238E27FC236}">
                <a16:creationId xmlns:a16="http://schemas.microsoft.com/office/drawing/2014/main" id="{67AA0F34-CB33-5765-BBB6-31CF77D4B7A6}"/>
              </a:ext>
            </a:extLst>
          </p:cNvPr>
          <p:cNvGrpSpPr/>
          <p:nvPr/>
        </p:nvGrpSpPr>
        <p:grpSpPr>
          <a:xfrm>
            <a:off x="9613859" y="5215373"/>
            <a:ext cx="3804182" cy="2366912"/>
            <a:chOff x="0" y="0"/>
            <a:chExt cx="1306360" cy="812800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4CDD4D73-779F-AB8B-E5D6-0EC204A214D8}"/>
                </a:ext>
              </a:extLst>
            </p:cNvPr>
            <p:cNvSpPr/>
            <p:nvPr/>
          </p:nvSpPr>
          <p:spPr>
            <a:xfrm>
              <a:off x="0" y="0"/>
              <a:ext cx="1306360" cy="812800"/>
            </a:xfrm>
            <a:custGeom>
              <a:avLst/>
              <a:gdLst/>
              <a:ahLst/>
              <a:cxnLst/>
              <a:rect l="l" t="t" r="r" b="b"/>
              <a:pathLst>
                <a:path w="1306360" h="812800">
                  <a:moveTo>
                    <a:pt x="203511" y="0"/>
                  </a:moveTo>
                  <a:lnTo>
                    <a:pt x="1102849" y="0"/>
                  </a:lnTo>
                  <a:cubicBezTo>
                    <a:pt x="1215245" y="0"/>
                    <a:pt x="1306360" y="91115"/>
                    <a:pt x="1306360" y="203511"/>
                  </a:cubicBezTo>
                  <a:lnTo>
                    <a:pt x="1306360" y="609289"/>
                  </a:lnTo>
                  <a:cubicBezTo>
                    <a:pt x="1306360" y="663264"/>
                    <a:pt x="1284919" y="715027"/>
                    <a:pt x="1246753" y="753193"/>
                  </a:cubicBezTo>
                  <a:cubicBezTo>
                    <a:pt x="1208587" y="791359"/>
                    <a:pt x="1156823" y="812800"/>
                    <a:pt x="1102849" y="812800"/>
                  </a:cubicBezTo>
                  <a:lnTo>
                    <a:pt x="203511" y="812800"/>
                  </a:lnTo>
                  <a:cubicBezTo>
                    <a:pt x="91115" y="812800"/>
                    <a:pt x="0" y="721685"/>
                    <a:pt x="0" y="609289"/>
                  </a:cubicBezTo>
                  <a:lnTo>
                    <a:pt x="0" y="203511"/>
                  </a:lnTo>
                  <a:cubicBezTo>
                    <a:pt x="0" y="91115"/>
                    <a:pt x="91115" y="0"/>
                    <a:pt x="203511" y="0"/>
                  </a:cubicBezTo>
                  <a:close/>
                </a:path>
              </a:pathLst>
            </a:custGeom>
            <a:blipFill>
              <a:blip r:embed="rId5"/>
              <a:stretch>
                <a:fillRect t="-3574" b="-3574"/>
              </a:stretch>
            </a:blipFill>
            <a:ln w="2190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7">
            <a:extLst>
              <a:ext uri="{FF2B5EF4-FFF2-40B4-BE49-F238E27FC236}">
                <a16:creationId xmlns:a16="http://schemas.microsoft.com/office/drawing/2014/main" id="{6D907F06-22B5-6442-1861-D84A55C46087}"/>
              </a:ext>
            </a:extLst>
          </p:cNvPr>
          <p:cNvSpPr txBox="1"/>
          <p:nvPr/>
        </p:nvSpPr>
        <p:spPr>
          <a:xfrm>
            <a:off x="904752" y="2221966"/>
            <a:ext cx="10109416" cy="550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3"/>
              </a:lnSpc>
            </a:pPr>
            <a:r>
              <a:rPr lang="en-US" sz="4413" b="1" dirty="0">
                <a:solidFill>
                  <a:srgbClr val="A0B6E1"/>
                </a:solidFill>
                <a:latin typeface="Mont Bold"/>
                <a:ea typeface="Mont Bold"/>
                <a:cs typeface="Mont Bold"/>
                <a:sym typeface="Mont Bold"/>
              </a:rPr>
              <a:t>Modelo de doble </a:t>
            </a:r>
            <a:r>
              <a:rPr lang="en-US" sz="4413" b="1" dirty="0" err="1">
                <a:solidFill>
                  <a:srgbClr val="A0B6E1"/>
                </a:solidFill>
                <a:latin typeface="Mont Bold"/>
                <a:ea typeface="Mont Bold"/>
                <a:cs typeface="Mont Bold"/>
                <a:sym typeface="Mont Bold"/>
              </a:rPr>
              <a:t>recomendación</a:t>
            </a:r>
            <a:r>
              <a:rPr lang="en-US" sz="4413" b="1" dirty="0">
                <a:solidFill>
                  <a:srgbClr val="A0B6E1"/>
                </a:solidFill>
                <a:latin typeface="Mont Bold"/>
                <a:ea typeface="Mont Bold"/>
                <a:cs typeface="Mont Bold"/>
                <a:sym typeface="Mont Bold"/>
              </a:rPr>
              <a:t> 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99B29A8-6F2B-0A34-2EF7-E5325D7D8602}"/>
              </a:ext>
            </a:extLst>
          </p:cNvPr>
          <p:cNvSpPr txBox="1"/>
          <p:nvPr/>
        </p:nvSpPr>
        <p:spPr>
          <a:xfrm>
            <a:off x="780518" y="697731"/>
            <a:ext cx="966217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7500" b="1" dirty="0" err="1">
                <a:solidFill>
                  <a:srgbClr val="033168"/>
                </a:solidFill>
                <a:latin typeface="Mont Bold"/>
                <a:ea typeface="Mont Bold"/>
                <a:cs typeface="Mont Bold"/>
                <a:sym typeface="Mont Bold"/>
              </a:rPr>
              <a:t>Solución</a:t>
            </a:r>
            <a:r>
              <a:rPr lang="en-US" sz="7500" b="1" dirty="0">
                <a:solidFill>
                  <a:srgbClr val="033168"/>
                </a:solidFill>
                <a:latin typeface="Mont Bold"/>
                <a:ea typeface="Mont Bold"/>
                <a:cs typeface="Mont Bold"/>
                <a:sym typeface="Mont Bold"/>
              </a:rPr>
              <a:t> </a:t>
            </a:r>
            <a:r>
              <a:rPr lang="en-US" sz="7500" b="1" dirty="0" err="1">
                <a:solidFill>
                  <a:srgbClr val="033168"/>
                </a:solidFill>
                <a:latin typeface="Mont Bold"/>
                <a:ea typeface="Mont Bold"/>
                <a:cs typeface="Mont Bold"/>
                <a:sym typeface="Mont Bold"/>
              </a:rPr>
              <a:t>propuesta</a:t>
            </a:r>
            <a:endParaRPr lang="en-US" sz="7500" b="1" dirty="0">
              <a:solidFill>
                <a:srgbClr val="033168"/>
              </a:solidFill>
              <a:latin typeface="Mont Bold"/>
              <a:ea typeface="Mont Bold"/>
              <a:cs typeface="Mont Bold"/>
              <a:sym typeface="Mont Bold"/>
            </a:endParaRP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7C19F58B-FB7C-EE43-A49B-2720B0756034}"/>
              </a:ext>
            </a:extLst>
          </p:cNvPr>
          <p:cNvSpPr txBox="1"/>
          <p:nvPr/>
        </p:nvSpPr>
        <p:spPr>
          <a:xfrm>
            <a:off x="4500153" y="5293841"/>
            <a:ext cx="4767218" cy="2389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86"/>
              </a:lnSpc>
            </a:pPr>
            <a:r>
              <a:rPr lang="en-US" sz="1918" b="1">
                <a:solidFill>
                  <a:srgbClr val="023168"/>
                </a:solidFill>
                <a:latin typeface="Mont Bold"/>
                <a:ea typeface="Mont Bold"/>
                <a:cs typeface="Mont Bold"/>
                <a:sym typeface="Mont Bold"/>
              </a:rPr>
              <a:t>Generada por IA a partir de:</a:t>
            </a:r>
          </a:p>
          <a:p>
            <a:pPr algn="just">
              <a:lnSpc>
                <a:spcPts val="2686"/>
              </a:lnSpc>
            </a:pPr>
            <a:endParaRPr lang="en-US" sz="1918" b="1">
              <a:solidFill>
                <a:srgbClr val="023168"/>
              </a:solidFill>
              <a:latin typeface="Mont Bold"/>
              <a:ea typeface="Mont Bold"/>
              <a:cs typeface="Mont Bold"/>
              <a:sym typeface="Mont Bold"/>
            </a:endParaRPr>
          </a:p>
          <a:p>
            <a:pPr marL="414295" lvl="1" indent="-207147" algn="l">
              <a:lnSpc>
                <a:spcPts val="2686"/>
              </a:lnSpc>
              <a:buFont typeface="Arial"/>
              <a:buChar char="•"/>
            </a:pPr>
            <a:r>
              <a:rPr lang="en-US" sz="1918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Información histórica del laboratorio</a:t>
            </a:r>
          </a:p>
          <a:p>
            <a:pPr marL="414295" lvl="1" indent="-207147" algn="l">
              <a:lnSpc>
                <a:spcPts val="2686"/>
              </a:lnSpc>
              <a:buFont typeface="Arial"/>
              <a:buChar char="•"/>
            </a:pPr>
            <a:r>
              <a:rPr lang="en-US" sz="1918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Datos del cultivo</a:t>
            </a:r>
          </a:p>
          <a:p>
            <a:pPr marL="414295" lvl="1" indent="-207147" algn="l">
              <a:lnSpc>
                <a:spcPts val="2686"/>
              </a:lnSpc>
              <a:buFont typeface="Arial"/>
              <a:buChar char="•"/>
            </a:pPr>
            <a:r>
              <a:rPr lang="en-US" sz="1918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Ubicación o contexto productivo</a:t>
            </a:r>
          </a:p>
          <a:p>
            <a:pPr algn="just">
              <a:lnSpc>
                <a:spcPts val="2686"/>
              </a:lnSpc>
            </a:pPr>
            <a:endParaRPr lang="en-US" sz="1918">
              <a:solidFill>
                <a:srgbClr val="023168"/>
              </a:solidFill>
              <a:latin typeface="Mont"/>
              <a:ea typeface="Mont"/>
              <a:cs typeface="Mont"/>
              <a:sym typeface="Mont"/>
            </a:endParaRPr>
          </a:p>
        </p:txBody>
      </p:sp>
      <p:sp>
        <p:nvSpPr>
          <p:cNvPr id="13" name="TextBox 20">
            <a:extLst>
              <a:ext uri="{FF2B5EF4-FFF2-40B4-BE49-F238E27FC236}">
                <a16:creationId xmlns:a16="http://schemas.microsoft.com/office/drawing/2014/main" id="{B8A894C8-8757-9EFE-A14D-7978FE863AD2}"/>
              </a:ext>
            </a:extLst>
          </p:cNvPr>
          <p:cNvSpPr txBox="1"/>
          <p:nvPr/>
        </p:nvSpPr>
        <p:spPr>
          <a:xfrm>
            <a:off x="13418041" y="5447857"/>
            <a:ext cx="4233119" cy="2362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1045" lvl="1" indent="-200522" algn="l">
              <a:lnSpc>
                <a:spcPts val="2600"/>
              </a:lnSpc>
              <a:buFont typeface="Arial"/>
              <a:buChar char="•"/>
            </a:pPr>
            <a:r>
              <a:rPr lang="en-US" sz="1857" dirty="0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8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Resultado</a:t>
            </a:r>
            <a:r>
              <a:rPr lang="en-US" sz="1857" dirty="0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 real de </a:t>
            </a:r>
            <a:r>
              <a:rPr lang="en-US" sz="18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laboratorio</a:t>
            </a:r>
            <a:endParaRPr lang="en-US" sz="1857" dirty="0">
              <a:solidFill>
                <a:srgbClr val="023168"/>
              </a:solidFill>
              <a:latin typeface="Mont"/>
              <a:ea typeface="Mont"/>
              <a:cs typeface="Mont"/>
              <a:sym typeface="Mont"/>
            </a:endParaRPr>
          </a:p>
          <a:p>
            <a:pPr marL="422636" lvl="1" indent="-211318" algn="l">
              <a:lnSpc>
                <a:spcPts val="2740"/>
              </a:lnSpc>
              <a:buFont typeface="Arial"/>
              <a:buChar char="•"/>
            </a:pPr>
            <a:r>
              <a:rPr lang="en-US" sz="19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Validación</a:t>
            </a:r>
            <a:r>
              <a:rPr lang="en-US" sz="1957" dirty="0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9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por</a:t>
            </a:r>
            <a:r>
              <a:rPr lang="en-US" sz="1957" dirty="0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9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ingeniero</a:t>
            </a:r>
            <a:r>
              <a:rPr lang="en-US" sz="1957" dirty="0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9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agrónomo</a:t>
            </a:r>
            <a:endParaRPr lang="en-US" sz="1957" dirty="0">
              <a:solidFill>
                <a:srgbClr val="023168"/>
              </a:solidFill>
              <a:latin typeface="Mont"/>
              <a:ea typeface="Mont"/>
              <a:cs typeface="Mont"/>
              <a:sym typeface="Mont"/>
            </a:endParaRPr>
          </a:p>
          <a:p>
            <a:pPr marL="401045" lvl="1" indent="-200522" algn="l">
              <a:lnSpc>
                <a:spcPts val="2600"/>
              </a:lnSpc>
              <a:buFont typeface="Arial"/>
              <a:buChar char="•"/>
            </a:pPr>
            <a:r>
              <a:rPr lang="en-US" sz="18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Recomendación</a:t>
            </a:r>
            <a:r>
              <a:rPr lang="en-US" sz="1857" dirty="0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8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precisa</a:t>
            </a:r>
            <a:r>
              <a:rPr lang="en-US" sz="1857" dirty="0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 y </a:t>
            </a:r>
            <a:r>
              <a:rPr lang="en-US" sz="1857" dirty="0" err="1">
                <a:solidFill>
                  <a:srgbClr val="023168"/>
                </a:solidFill>
                <a:latin typeface="Mont"/>
                <a:ea typeface="Mont"/>
                <a:cs typeface="Mont"/>
                <a:sym typeface="Mont"/>
              </a:rPr>
              <a:t>trazable</a:t>
            </a:r>
            <a:endParaRPr lang="en-US" sz="1857" dirty="0">
              <a:solidFill>
                <a:srgbClr val="023168"/>
              </a:solidFill>
              <a:latin typeface="Mont"/>
              <a:ea typeface="Mont"/>
              <a:cs typeface="Mont"/>
              <a:sym typeface="Mont"/>
            </a:endParaRPr>
          </a:p>
          <a:p>
            <a:pPr algn="l">
              <a:lnSpc>
                <a:spcPts val="2600"/>
              </a:lnSpc>
            </a:pPr>
            <a:endParaRPr lang="en-US" sz="1857" dirty="0">
              <a:solidFill>
                <a:srgbClr val="023168"/>
              </a:solidFill>
              <a:latin typeface="Mont"/>
              <a:ea typeface="Mont"/>
              <a:cs typeface="Mont"/>
              <a:sym typeface="Mont"/>
            </a:endParaRPr>
          </a:p>
          <a:p>
            <a:pPr algn="just">
              <a:lnSpc>
                <a:spcPts val="2600"/>
              </a:lnSpc>
            </a:pPr>
            <a:endParaRPr lang="en-US" sz="1857" dirty="0">
              <a:solidFill>
                <a:srgbClr val="023168"/>
              </a:solidFill>
              <a:latin typeface="Mont"/>
              <a:ea typeface="Mont"/>
              <a:cs typeface="Mont"/>
              <a:sym typeface="Mont"/>
            </a:endParaRPr>
          </a:p>
        </p:txBody>
      </p:sp>
      <p:sp>
        <p:nvSpPr>
          <p:cNvPr id="14" name="TextBox 21">
            <a:extLst>
              <a:ext uri="{FF2B5EF4-FFF2-40B4-BE49-F238E27FC236}">
                <a16:creationId xmlns:a16="http://schemas.microsoft.com/office/drawing/2014/main" id="{8888EE28-914D-B618-8205-08C16A3C348E}"/>
              </a:ext>
            </a:extLst>
          </p:cNvPr>
          <p:cNvSpPr txBox="1"/>
          <p:nvPr/>
        </p:nvSpPr>
        <p:spPr>
          <a:xfrm>
            <a:off x="1399083" y="4391814"/>
            <a:ext cx="7906389" cy="52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67"/>
              </a:lnSpc>
            </a:pPr>
            <a:r>
              <a:rPr lang="en-US" sz="2717" b="1">
                <a:solidFill>
                  <a:srgbClr val="07346B"/>
                </a:solidFill>
                <a:latin typeface="Mont Bold"/>
                <a:ea typeface="Mont Bold"/>
                <a:cs typeface="Mont Bold"/>
                <a:sym typeface="Mont Bold"/>
              </a:rPr>
              <a:t>Nivel 1: Recomendación preliminar (asistiva)</a:t>
            </a:r>
          </a:p>
          <a:p>
            <a:pPr algn="l">
              <a:lnSpc>
                <a:spcPts val="1467"/>
              </a:lnSpc>
            </a:pPr>
            <a:endParaRPr lang="en-US" sz="2717" b="1">
              <a:solidFill>
                <a:srgbClr val="07346B"/>
              </a:solidFill>
              <a:latin typeface="Mont Bold"/>
              <a:ea typeface="Mont Bold"/>
              <a:cs typeface="Mont Bold"/>
              <a:sym typeface="Mont Bold"/>
            </a:endParaRP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864CA5BC-BE3A-5A13-A857-7633A5943389}"/>
              </a:ext>
            </a:extLst>
          </p:cNvPr>
          <p:cNvSpPr txBox="1"/>
          <p:nvPr/>
        </p:nvSpPr>
        <p:spPr>
          <a:xfrm>
            <a:off x="10542186" y="4391680"/>
            <a:ext cx="6997505" cy="523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68"/>
              </a:lnSpc>
            </a:pPr>
            <a:r>
              <a:rPr lang="en-US" sz="2719" b="1">
                <a:solidFill>
                  <a:srgbClr val="033168"/>
                </a:solidFill>
                <a:latin typeface="Mont Bold"/>
                <a:ea typeface="Mont Bold"/>
                <a:cs typeface="Mont Bold"/>
                <a:sym typeface="Mont Bold"/>
              </a:rPr>
              <a:t>Nivel 2: Recomendación técnica final</a:t>
            </a:r>
          </a:p>
          <a:p>
            <a:pPr algn="l">
              <a:lnSpc>
                <a:spcPts val="1468"/>
              </a:lnSpc>
            </a:pPr>
            <a:endParaRPr lang="en-US" sz="2719" b="1">
              <a:solidFill>
                <a:srgbClr val="033168"/>
              </a:solidFill>
              <a:latin typeface="Mont Bold"/>
              <a:ea typeface="Mont Bold"/>
              <a:cs typeface="Mont Bold"/>
              <a:sym typeface="Mont Bold"/>
            </a:endParaRPr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E237367F-18E9-7EAA-DDAD-CF21AE506FC1}"/>
              </a:ext>
            </a:extLst>
          </p:cNvPr>
          <p:cNvSpPr txBox="1"/>
          <p:nvPr/>
        </p:nvSpPr>
        <p:spPr>
          <a:xfrm>
            <a:off x="3063028" y="9210294"/>
            <a:ext cx="12484887" cy="429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3"/>
              </a:lnSpc>
            </a:pPr>
            <a:r>
              <a:rPr lang="en-US" sz="3413" b="1">
                <a:solidFill>
                  <a:srgbClr val="033269"/>
                </a:solidFill>
                <a:latin typeface="Mont Bold"/>
                <a:ea typeface="Mont Bold"/>
                <a:cs typeface="Mont Bold"/>
                <a:sym typeface="Mont Bold"/>
              </a:rPr>
              <a:t>La IA orienta primero, el profesional confirma después.</a:t>
            </a:r>
          </a:p>
        </p:txBody>
      </p:sp>
    </p:spTree>
    <p:extLst>
      <p:ext uri="{BB962C8B-B14F-4D97-AF65-F5344CB8AC3E}">
        <p14:creationId xmlns:p14="http://schemas.microsoft.com/office/powerpoint/2010/main" val="20067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D43A1-DEA0-A20A-C9C1-EFB8D5AFF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18">
            <a:extLst>
              <a:ext uri="{FF2B5EF4-FFF2-40B4-BE49-F238E27FC236}">
                <a16:creationId xmlns:a16="http://schemas.microsoft.com/office/drawing/2014/main" id="{4E6525DB-5743-FC7C-FDDF-2901EF60C98A}"/>
              </a:ext>
            </a:extLst>
          </p:cNvPr>
          <p:cNvSpPr/>
          <p:nvPr/>
        </p:nvSpPr>
        <p:spPr>
          <a:xfrm rot="5400000">
            <a:off x="2283067" y="-484442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80" y="0"/>
                </a:lnTo>
                <a:lnTo>
                  <a:pt x="749880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81887" r="-317628" b="-1648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9437D53B-D572-F3E2-C059-CF26FDB29647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FDB2738-F9EE-2BAF-A41D-436216E0C233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C00DAE7A-8EBB-7F11-9539-C0798302B72E}"/>
              </a:ext>
            </a:extLst>
          </p:cNvPr>
          <p:cNvSpPr/>
          <p:nvPr/>
        </p:nvSpPr>
        <p:spPr>
          <a:xfrm>
            <a:off x="1304312" y="800100"/>
            <a:ext cx="372088" cy="366451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8" y="0"/>
                </a:lnTo>
                <a:lnTo>
                  <a:pt x="372088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497B4DB1-6867-B5DA-2754-68202B66EC63}"/>
              </a:ext>
            </a:extLst>
          </p:cNvPr>
          <p:cNvSpPr txBox="1"/>
          <p:nvPr/>
        </p:nvSpPr>
        <p:spPr>
          <a:xfrm>
            <a:off x="9718563" y="952500"/>
            <a:ext cx="2818439" cy="369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"/>
              </a:lnSpc>
            </a:pPr>
            <a:r>
              <a:rPr lang="en-US" sz="1996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Datos </a:t>
            </a:r>
            <a:r>
              <a:rPr lang="en-US" sz="1996" dirty="0" err="1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historicos</a:t>
            </a:r>
            <a:endParaRPr lang="en-US" sz="1996" dirty="0">
              <a:solidFill>
                <a:srgbClr val="FFFFFF"/>
              </a:solidFill>
              <a:latin typeface="Mont"/>
              <a:ea typeface="Mont"/>
              <a:cs typeface="Mont"/>
              <a:sym typeface="Mont"/>
            </a:endParaRP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FEE34EB4-09E6-BF0F-4236-8BD0AEEABC50}"/>
              </a:ext>
            </a:extLst>
          </p:cNvPr>
          <p:cNvSpPr txBox="1"/>
          <p:nvPr/>
        </p:nvSpPr>
        <p:spPr>
          <a:xfrm>
            <a:off x="1789223" y="5548064"/>
            <a:ext cx="2818439" cy="369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"/>
              </a:lnSpc>
            </a:pPr>
            <a:r>
              <a:rPr lang="en-US" sz="1996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Predictor IA: </a:t>
            </a: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6CBA7CCD-D469-6731-F75D-2536AFFF90CF}"/>
              </a:ext>
            </a:extLst>
          </p:cNvPr>
          <p:cNvSpPr/>
          <p:nvPr/>
        </p:nvSpPr>
        <p:spPr>
          <a:xfrm rot="5400000">
            <a:off x="3299577" y="-484442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79" y="0"/>
                </a:lnTo>
                <a:lnTo>
                  <a:pt x="749879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33320" r="-317628" b="-6505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F964FFD2-399E-6DBF-FCC7-E63BED9D94F2}"/>
              </a:ext>
            </a:extLst>
          </p:cNvPr>
          <p:cNvSpPr txBox="1"/>
          <p:nvPr/>
        </p:nvSpPr>
        <p:spPr>
          <a:xfrm>
            <a:off x="1150924" y="783536"/>
            <a:ext cx="3760037" cy="478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4"/>
              </a:lnSpc>
            </a:pPr>
            <a:r>
              <a:rPr lang="en-US" sz="28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Dashboard</a:t>
            </a:r>
            <a:endParaRPr lang="en-US"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B0FEE492-486E-DEC3-1A79-3911DC688C59}"/>
              </a:ext>
            </a:extLst>
          </p:cNvPr>
          <p:cNvSpPr/>
          <p:nvPr/>
        </p:nvSpPr>
        <p:spPr>
          <a:xfrm rot="5400000">
            <a:off x="10123743" y="-484442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80" y="0"/>
                </a:lnTo>
                <a:lnTo>
                  <a:pt x="749880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81887" r="-317628" b="-1648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2" name="Freeform 13">
            <a:extLst>
              <a:ext uri="{FF2B5EF4-FFF2-40B4-BE49-F238E27FC236}">
                <a16:creationId xmlns:a16="http://schemas.microsoft.com/office/drawing/2014/main" id="{7661B862-F1DE-9223-1342-445C43DCBF27}"/>
              </a:ext>
            </a:extLst>
          </p:cNvPr>
          <p:cNvSpPr/>
          <p:nvPr/>
        </p:nvSpPr>
        <p:spPr>
          <a:xfrm>
            <a:off x="9144988" y="800100"/>
            <a:ext cx="372088" cy="366451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8" y="0"/>
                </a:lnTo>
                <a:lnTo>
                  <a:pt x="372088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4BA117AB-7DA8-EAC3-CA82-9C3F03BD896F}"/>
              </a:ext>
            </a:extLst>
          </p:cNvPr>
          <p:cNvSpPr/>
          <p:nvPr/>
        </p:nvSpPr>
        <p:spPr>
          <a:xfrm rot="5400000">
            <a:off x="11140253" y="-484442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79" y="0"/>
                </a:lnTo>
                <a:lnTo>
                  <a:pt x="749879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33320" r="-317628" b="-6505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4" name="TextBox 25">
            <a:extLst>
              <a:ext uri="{FF2B5EF4-FFF2-40B4-BE49-F238E27FC236}">
                <a16:creationId xmlns:a16="http://schemas.microsoft.com/office/drawing/2014/main" id="{3889FAFC-1A6D-8095-4155-7F879E9E064D}"/>
              </a:ext>
            </a:extLst>
          </p:cNvPr>
          <p:cNvSpPr txBox="1"/>
          <p:nvPr/>
        </p:nvSpPr>
        <p:spPr>
          <a:xfrm>
            <a:off x="8991600" y="783536"/>
            <a:ext cx="3760037" cy="466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4"/>
              </a:lnSpc>
            </a:pPr>
            <a:r>
              <a:rPr lang="en-US" sz="28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Datos Históricos</a:t>
            </a:r>
            <a:endParaRPr lang="en-US"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48A0AD32-CE70-BCD7-77C8-8DBCB44C4626}"/>
              </a:ext>
            </a:extLst>
          </p:cNvPr>
          <p:cNvSpPr/>
          <p:nvPr/>
        </p:nvSpPr>
        <p:spPr>
          <a:xfrm rot="5400000">
            <a:off x="2148460" y="4252077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80" y="0"/>
                </a:lnTo>
                <a:lnTo>
                  <a:pt x="749880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81887" r="-317628" b="-1648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6" name="Freeform 13">
            <a:extLst>
              <a:ext uri="{FF2B5EF4-FFF2-40B4-BE49-F238E27FC236}">
                <a16:creationId xmlns:a16="http://schemas.microsoft.com/office/drawing/2014/main" id="{D4676C18-B8C6-A9F7-7541-4ED74945B3E2}"/>
              </a:ext>
            </a:extLst>
          </p:cNvPr>
          <p:cNvSpPr/>
          <p:nvPr/>
        </p:nvSpPr>
        <p:spPr>
          <a:xfrm>
            <a:off x="1169705" y="5536619"/>
            <a:ext cx="372088" cy="366451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8" y="0"/>
                </a:lnTo>
                <a:lnTo>
                  <a:pt x="372088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7" name="Freeform 17">
            <a:extLst>
              <a:ext uri="{FF2B5EF4-FFF2-40B4-BE49-F238E27FC236}">
                <a16:creationId xmlns:a16="http://schemas.microsoft.com/office/drawing/2014/main" id="{C58547CC-6578-3259-01B2-97594290CC47}"/>
              </a:ext>
            </a:extLst>
          </p:cNvPr>
          <p:cNvSpPr/>
          <p:nvPr/>
        </p:nvSpPr>
        <p:spPr>
          <a:xfrm rot="5400000">
            <a:off x="3164970" y="4252077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79" y="0"/>
                </a:lnTo>
                <a:lnTo>
                  <a:pt x="749879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33320" r="-317628" b="-6505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EF66DA08-2AF9-8BFE-B4EC-BF5643BFB4C9}"/>
              </a:ext>
            </a:extLst>
          </p:cNvPr>
          <p:cNvSpPr txBox="1"/>
          <p:nvPr/>
        </p:nvSpPr>
        <p:spPr>
          <a:xfrm>
            <a:off x="1030958" y="5480740"/>
            <a:ext cx="3760037" cy="478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4"/>
              </a:lnSpc>
            </a:pPr>
            <a:r>
              <a:rPr lang="en-US" sz="28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Predictor IA</a:t>
            </a:r>
            <a:endParaRPr lang="en-US"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FD5DA22-D475-95D9-77AE-8761A855EA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30360"/>
            <a:ext cx="8525058" cy="38655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501D4AB-A3A6-617B-2EDD-AA82B1D348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768" y="1443642"/>
            <a:ext cx="8357158" cy="400465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F898455-8330-136D-1DFB-7D40D69C7B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6" y="6189979"/>
            <a:ext cx="7379831" cy="409335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F9153BA-3DCB-092B-8480-69EC376E35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757" y="5548064"/>
            <a:ext cx="8615339" cy="465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97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0A6D-F655-17C0-4C9A-6149525A1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0394C57-73DA-5DF5-482D-961A3C0D729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ACEBD6E-96A8-6869-F0AE-7AF983BAAFC2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4D7D76B-5E33-3641-E97E-24E71CBF2066}"/>
              </a:ext>
            </a:extLst>
          </p:cNvPr>
          <p:cNvSpPr txBox="1"/>
          <p:nvPr/>
        </p:nvSpPr>
        <p:spPr>
          <a:xfrm>
            <a:off x="1752600" y="1280570"/>
            <a:ext cx="1386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  <a:latin typeface="Mont Bold"/>
                <a:ea typeface="Mont Bold"/>
                <a:cs typeface="Mont Bold"/>
                <a:sym typeface="Mont Bold"/>
              </a:rPr>
              <a:t>Visión </a:t>
            </a:r>
            <a:r>
              <a:rPr lang="en-US" sz="6000" b="1" dirty="0" err="1">
                <a:solidFill>
                  <a:schemeClr val="tx2"/>
                </a:solidFill>
                <a:latin typeface="Mont Bold"/>
                <a:ea typeface="Mont Bold"/>
                <a:cs typeface="Mont Bold"/>
                <a:sym typeface="Mont Bold"/>
              </a:rPr>
              <a:t>futura</a:t>
            </a:r>
            <a:r>
              <a:rPr lang="en-US" sz="6000" b="1" dirty="0">
                <a:solidFill>
                  <a:schemeClr val="tx2"/>
                </a:solidFill>
                <a:latin typeface="Mont Bold"/>
                <a:ea typeface="Mont Bold"/>
                <a:cs typeface="Mont Bold"/>
                <a:sym typeface="Mont Bold"/>
              </a:rPr>
              <a:t> y </a:t>
            </a:r>
            <a:r>
              <a:rPr lang="en-US" sz="6000" b="1" dirty="0" err="1">
                <a:solidFill>
                  <a:schemeClr val="tx2"/>
                </a:solidFill>
                <a:latin typeface="Mont Bold"/>
                <a:ea typeface="Mont Bold"/>
                <a:cs typeface="Mont Bold"/>
                <a:sym typeface="Mont Bold"/>
              </a:rPr>
              <a:t>escalabilidad</a:t>
            </a:r>
            <a:endParaRPr lang="es-ES_tradnl" sz="6000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7" name="Freeform 13">
            <a:extLst>
              <a:ext uri="{FF2B5EF4-FFF2-40B4-BE49-F238E27FC236}">
                <a16:creationId xmlns:a16="http://schemas.microsoft.com/office/drawing/2014/main" id="{5767CEA6-CB37-671D-EB36-AE336E157D35}"/>
              </a:ext>
            </a:extLst>
          </p:cNvPr>
          <p:cNvSpPr/>
          <p:nvPr/>
        </p:nvSpPr>
        <p:spPr>
          <a:xfrm>
            <a:off x="1304312" y="3326819"/>
            <a:ext cx="372088" cy="366451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8" y="0"/>
                </a:lnTo>
                <a:lnTo>
                  <a:pt x="372088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A4C81BDC-5951-75E7-3D11-A5EFFDA5374F}"/>
              </a:ext>
            </a:extLst>
          </p:cNvPr>
          <p:cNvSpPr txBox="1"/>
          <p:nvPr/>
        </p:nvSpPr>
        <p:spPr>
          <a:xfrm>
            <a:off x="1828800" y="4610100"/>
            <a:ext cx="8429315" cy="3062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00"/>
              </a:lnSpc>
            </a:pP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Integración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con:</a:t>
            </a:r>
          </a:p>
          <a:p>
            <a:pPr algn="just">
              <a:lnSpc>
                <a:spcPts val="3900"/>
              </a:lnSpc>
            </a:pPr>
            <a:endParaRPr lang="en-US" sz="2786" dirty="0">
              <a:solidFill>
                <a:schemeClr val="tx2"/>
              </a:solidFill>
              <a:latin typeface="Mont"/>
              <a:ea typeface="Mont"/>
              <a:cs typeface="Mont"/>
              <a:sym typeface="Mont"/>
            </a:endParaRPr>
          </a:p>
          <a:p>
            <a:pPr marL="601501" lvl="1" indent="-300751" algn="just">
              <a:lnSpc>
                <a:spcPts val="3900"/>
              </a:lnSpc>
              <a:buFont typeface="Arial"/>
              <a:buChar char="•"/>
            </a:pP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Programas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de </a:t>
            </a: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extensión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rural</a:t>
            </a:r>
          </a:p>
          <a:p>
            <a:pPr marL="601501" lvl="1" indent="-300751" algn="just">
              <a:lnSpc>
                <a:spcPts val="3900"/>
              </a:lnSpc>
              <a:buFont typeface="Arial"/>
              <a:buChar char="•"/>
            </a:pP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Plataformas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educativas</a:t>
            </a:r>
            <a:endParaRPr lang="en-US" sz="2786" dirty="0">
              <a:solidFill>
                <a:schemeClr val="tx2"/>
              </a:solidFill>
              <a:latin typeface="Mont"/>
              <a:ea typeface="Mont"/>
              <a:cs typeface="Mont"/>
              <a:sym typeface="Mont"/>
            </a:endParaRPr>
          </a:p>
          <a:p>
            <a:pPr marL="601501" lvl="1" indent="-300751" algn="just">
              <a:lnSpc>
                <a:spcPts val="3900"/>
              </a:lnSpc>
              <a:buFont typeface="Arial"/>
              <a:buChar char="•"/>
            </a:pP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Modelos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de </a:t>
            </a: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agricultura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de </a:t>
            </a: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precisión</a:t>
            </a:r>
            <a:endParaRPr lang="en-US" sz="2786" dirty="0">
              <a:solidFill>
                <a:schemeClr val="tx2"/>
              </a:solidFill>
              <a:latin typeface="Mont"/>
              <a:ea typeface="Mont"/>
              <a:cs typeface="Mont"/>
              <a:sym typeface="Mont"/>
            </a:endParaRPr>
          </a:p>
          <a:p>
            <a:pPr algn="just">
              <a:lnSpc>
                <a:spcPts val="3900"/>
              </a:lnSpc>
            </a:pPr>
            <a:endParaRPr lang="en-US" sz="2786" dirty="0">
              <a:solidFill>
                <a:schemeClr val="tx2"/>
              </a:solidFill>
              <a:latin typeface="Mont"/>
              <a:ea typeface="Mont"/>
              <a:cs typeface="Mont"/>
              <a:sym typeface="Mont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30838AEC-18D7-180B-988D-8842DBB4AB6D}"/>
              </a:ext>
            </a:extLst>
          </p:cNvPr>
          <p:cNvSpPr txBox="1"/>
          <p:nvPr/>
        </p:nvSpPr>
        <p:spPr>
          <a:xfrm>
            <a:off x="2304830" y="3566864"/>
            <a:ext cx="2818439" cy="369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"/>
              </a:lnSpc>
            </a:pPr>
            <a:r>
              <a:rPr lang="en-US" sz="1996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Predictor IA: </a:t>
            </a: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D938B766-5291-3DE3-4606-02A8491D066E}"/>
              </a:ext>
            </a:extLst>
          </p:cNvPr>
          <p:cNvSpPr/>
          <p:nvPr/>
        </p:nvSpPr>
        <p:spPr>
          <a:xfrm rot="5400000">
            <a:off x="2664067" y="2270877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80" y="0"/>
                </a:lnTo>
                <a:lnTo>
                  <a:pt x="749880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81887" r="-317628" b="-1648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EFA3A73-1E00-F68D-3D7E-81C64FF137C6}"/>
              </a:ext>
            </a:extLst>
          </p:cNvPr>
          <p:cNvSpPr/>
          <p:nvPr/>
        </p:nvSpPr>
        <p:spPr>
          <a:xfrm>
            <a:off x="1685312" y="3555419"/>
            <a:ext cx="372088" cy="366451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8" y="0"/>
                </a:lnTo>
                <a:lnTo>
                  <a:pt x="372088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C348FB8-5C55-AF2D-0176-DF1DEC2124A5}"/>
              </a:ext>
            </a:extLst>
          </p:cNvPr>
          <p:cNvSpPr/>
          <p:nvPr/>
        </p:nvSpPr>
        <p:spPr>
          <a:xfrm rot="5400000">
            <a:off x="3680577" y="2270877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79" y="0"/>
                </a:lnTo>
                <a:lnTo>
                  <a:pt x="749879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33320" r="-317628" b="-6505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TextBox 25">
            <a:extLst>
              <a:ext uri="{FF2B5EF4-FFF2-40B4-BE49-F238E27FC236}">
                <a16:creationId xmlns:a16="http://schemas.microsoft.com/office/drawing/2014/main" id="{A29DF860-DB0D-A752-1488-742003F877B0}"/>
              </a:ext>
            </a:extLst>
          </p:cNvPr>
          <p:cNvSpPr txBox="1"/>
          <p:nvPr/>
        </p:nvSpPr>
        <p:spPr>
          <a:xfrm>
            <a:off x="1546565" y="3499540"/>
            <a:ext cx="3760037" cy="466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4"/>
              </a:lnSpc>
            </a:pPr>
            <a:r>
              <a:rPr lang="en-US" sz="28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Visión Futura</a:t>
            </a:r>
            <a:endParaRPr lang="en-US"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1A735243-FECC-EE31-4357-E1E777368E52}"/>
              </a:ext>
            </a:extLst>
          </p:cNvPr>
          <p:cNvSpPr txBox="1"/>
          <p:nvPr/>
        </p:nvSpPr>
        <p:spPr>
          <a:xfrm>
            <a:off x="9372600" y="4590968"/>
            <a:ext cx="8429315" cy="296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1501" lvl="1" indent="-300751" algn="just">
              <a:lnSpc>
                <a:spcPts val="3900"/>
              </a:lnSpc>
              <a:buFont typeface="Arial"/>
              <a:buChar char="•"/>
            </a:pP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Nuevos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cultivos</a:t>
            </a:r>
            <a:endParaRPr lang="en-US" sz="2786" dirty="0">
              <a:solidFill>
                <a:schemeClr val="tx2"/>
              </a:solidFill>
              <a:latin typeface="Mont"/>
              <a:ea typeface="Mont"/>
              <a:cs typeface="Mont"/>
              <a:sym typeface="Mont"/>
            </a:endParaRPr>
          </a:p>
          <a:p>
            <a:pPr marL="601501" lvl="1" indent="-300751" algn="just">
              <a:lnSpc>
                <a:spcPts val="3900"/>
              </a:lnSpc>
              <a:buFont typeface="Arial"/>
              <a:buChar char="•"/>
            </a:pP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Nuevas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regiones</a:t>
            </a:r>
          </a:p>
          <a:p>
            <a:pPr marL="601501" lvl="1" indent="-300751" algn="just">
              <a:lnSpc>
                <a:spcPts val="3900"/>
              </a:lnSpc>
              <a:buFont typeface="Arial"/>
              <a:buChar char="•"/>
            </a:pP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Integración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de </a:t>
            </a: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clima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, </a:t>
            </a: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agua</a:t>
            </a:r>
            <a:r>
              <a:rPr lang="en-US" sz="27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y </a:t>
            </a:r>
            <a:r>
              <a:rPr lang="en-US" sz="27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microbiología</a:t>
            </a:r>
            <a:endParaRPr lang="en-US" sz="2786" dirty="0">
              <a:solidFill>
                <a:schemeClr val="tx2"/>
              </a:solidFill>
              <a:latin typeface="Mont"/>
              <a:ea typeface="Mont"/>
              <a:cs typeface="Mont"/>
              <a:sym typeface="Mont"/>
            </a:endParaRPr>
          </a:p>
          <a:p>
            <a:pPr marL="536733" lvl="1" indent="-268366" algn="just">
              <a:lnSpc>
                <a:spcPts val="3480"/>
              </a:lnSpc>
              <a:buFont typeface="Arial"/>
              <a:buChar char="•"/>
            </a:pPr>
            <a:r>
              <a:rPr lang="en-US" sz="24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Evolución</a:t>
            </a:r>
            <a:r>
              <a:rPr lang="en-US" sz="24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a </a:t>
            </a:r>
            <a:r>
              <a:rPr lang="en-US" sz="24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asistente</a:t>
            </a:r>
            <a:r>
              <a:rPr lang="en-US" sz="24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24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técnico</a:t>
            </a:r>
            <a:r>
              <a:rPr lang="en-US" sz="24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rural IA</a:t>
            </a:r>
          </a:p>
          <a:p>
            <a:pPr marL="558322" lvl="1" indent="-279161" algn="just">
              <a:lnSpc>
                <a:spcPts val="3620"/>
              </a:lnSpc>
              <a:buFont typeface="Arial"/>
              <a:buChar char="•"/>
            </a:pPr>
            <a:r>
              <a:rPr lang="en-US" sz="25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Integración</a:t>
            </a:r>
            <a:r>
              <a:rPr lang="en-US" sz="25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con </a:t>
            </a:r>
            <a:r>
              <a:rPr lang="en-US" sz="25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extensión</a:t>
            </a:r>
            <a:r>
              <a:rPr lang="en-US" sz="2586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rural y </a:t>
            </a:r>
            <a:r>
              <a:rPr lang="en-US" sz="2586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educación</a:t>
            </a:r>
            <a:endParaRPr lang="en-US" sz="2586" dirty="0">
              <a:solidFill>
                <a:schemeClr val="tx2"/>
              </a:solidFill>
              <a:latin typeface="Mont"/>
              <a:ea typeface="Mont"/>
              <a:cs typeface="Mont"/>
              <a:sym typeface="Mont"/>
            </a:endParaRPr>
          </a:p>
          <a:p>
            <a:pPr algn="just">
              <a:lnSpc>
                <a:spcPts val="3900"/>
              </a:lnSpc>
            </a:pPr>
            <a:endParaRPr lang="en-US" sz="2586" dirty="0">
              <a:solidFill>
                <a:schemeClr val="tx2"/>
              </a:solidFill>
              <a:latin typeface="Mont"/>
              <a:ea typeface="Mont"/>
              <a:cs typeface="Mont"/>
              <a:sym typeface="Mont"/>
            </a:endParaRPr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CF72E33B-5C2A-EBD4-6A7B-9D4D72D95784}"/>
              </a:ext>
            </a:extLst>
          </p:cNvPr>
          <p:cNvSpPr/>
          <p:nvPr/>
        </p:nvSpPr>
        <p:spPr>
          <a:xfrm>
            <a:off x="9144000" y="3326819"/>
            <a:ext cx="372088" cy="366451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8" y="0"/>
                </a:lnTo>
                <a:lnTo>
                  <a:pt x="372088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1BA4EDAC-C749-DA36-CEE9-6DC6CF203D04}"/>
              </a:ext>
            </a:extLst>
          </p:cNvPr>
          <p:cNvSpPr txBox="1"/>
          <p:nvPr/>
        </p:nvSpPr>
        <p:spPr>
          <a:xfrm>
            <a:off x="10144518" y="3566864"/>
            <a:ext cx="2818439" cy="369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"/>
              </a:lnSpc>
            </a:pPr>
            <a:r>
              <a:rPr lang="en-US" sz="1996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Predictor IA: </a:t>
            </a:r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03CA6C3B-001E-4246-2041-458CAB688740}"/>
              </a:ext>
            </a:extLst>
          </p:cNvPr>
          <p:cNvSpPr/>
          <p:nvPr/>
        </p:nvSpPr>
        <p:spPr>
          <a:xfrm rot="5400000">
            <a:off x="10503755" y="2270877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80" y="0"/>
                </a:lnTo>
                <a:lnTo>
                  <a:pt x="749880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81887" r="-317628" b="-1648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40E37A6C-EACB-7EBC-915C-8866C4250A71}"/>
              </a:ext>
            </a:extLst>
          </p:cNvPr>
          <p:cNvSpPr/>
          <p:nvPr/>
        </p:nvSpPr>
        <p:spPr>
          <a:xfrm>
            <a:off x="9525000" y="3555419"/>
            <a:ext cx="372088" cy="366451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8" y="0"/>
                </a:lnTo>
                <a:lnTo>
                  <a:pt x="372088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BC49F346-D368-5859-AF49-CBFF276B953F}"/>
              </a:ext>
            </a:extLst>
          </p:cNvPr>
          <p:cNvSpPr/>
          <p:nvPr/>
        </p:nvSpPr>
        <p:spPr>
          <a:xfrm rot="5400000">
            <a:off x="11520265" y="2270877"/>
            <a:ext cx="749880" cy="3014165"/>
          </a:xfrm>
          <a:custGeom>
            <a:avLst/>
            <a:gdLst/>
            <a:ahLst/>
            <a:cxnLst/>
            <a:rect l="l" t="t" r="r" b="b"/>
            <a:pathLst>
              <a:path w="749880" h="3014165">
                <a:moveTo>
                  <a:pt x="0" y="0"/>
                </a:moveTo>
                <a:lnTo>
                  <a:pt x="749879" y="0"/>
                </a:lnTo>
                <a:lnTo>
                  <a:pt x="749879" y="3014166"/>
                </a:lnTo>
                <a:lnTo>
                  <a:pt x="0" y="3014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33320" r="-317628" b="-6505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B9982616-FF26-FC1C-44F7-50EB91F7FFF5}"/>
              </a:ext>
            </a:extLst>
          </p:cNvPr>
          <p:cNvSpPr txBox="1"/>
          <p:nvPr/>
        </p:nvSpPr>
        <p:spPr>
          <a:xfrm>
            <a:off x="9386253" y="3499540"/>
            <a:ext cx="3760037" cy="466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4"/>
              </a:lnSpc>
            </a:pPr>
            <a:r>
              <a:rPr lang="en-US" sz="2800" dirty="0" err="1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Escalabilidad</a:t>
            </a:r>
            <a:endParaRPr lang="en-US"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TextBox 31">
            <a:extLst>
              <a:ext uri="{FF2B5EF4-FFF2-40B4-BE49-F238E27FC236}">
                <a16:creationId xmlns:a16="http://schemas.microsoft.com/office/drawing/2014/main" id="{2C0AFA50-CAD4-F9CA-ED6E-53F8B537BC66}"/>
              </a:ext>
            </a:extLst>
          </p:cNvPr>
          <p:cNvSpPr txBox="1"/>
          <p:nvPr/>
        </p:nvSpPr>
        <p:spPr>
          <a:xfrm>
            <a:off x="1313509" y="8217716"/>
            <a:ext cx="16145487" cy="323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“La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inteligencia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artificial no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reemplaza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al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agrónomo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;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multiplica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su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alcance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y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lleva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conocimiento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donde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 antes no </a:t>
            </a:r>
            <a:r>
              <a:rPr lang="en-US" sz="2200" b="1" dirty="0" err="1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llegaba</a:t>
            </a:r>
            <a:r>
              <a:rPr lang="en-US" sz="2200" b="1" dirty="0">
                <a:solidFill>
                  <a:schemeClr val="tx2"/>
                </a:solidFill>
                <a:latin typeface="Mont"/>
                <a:ea typeface="Mont"/>
                <a:cs typeface="Mont"/>
                <a:sym typeface="Mont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4244094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D9D2C4-7112-41D4-0313-DFF66B4C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803607-1653-433d-8ba8-b61fd9fd739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34E0E7FA32C4C4F8F28219553A243EA" ma:contentTypeVersion="10" ma:contentTypeDescription="Crear nuevo documento." ma:contentTypeScope="" ma:versionID="c4cb23a446165b39aef968b5803d48b7">
  <xsd:schema xmlns:xsd="http://www.w3.org/2001/XMLSchema" xmlns:xs="http://www.w3.org/2001/XMLSchema" xmlns:p="http://schemas.microsoft.com/office/2006/metadata/properties" xmlns:ns2="ee803607-1653-433d-8ba8-b61fd9fd7397" targetNamespace="http://schemas.microsoft.com/office/2006/metadata/properties" ma:root="true" ma:fieldsID="5961ca3da2215629cd9221767d0c1a55" ns2:_="">
    <xsd:import namespace="ee803607-1653-433d-8ba8-b61fd9fd73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803607-1653-433d-8ba8-b61fd9fd73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ba758ffa-7495-42de-8a24-69c5674f8d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4F5805-271D-45DE-AF18-1B7A2243BCC3}">
  <ds:schemaRefs>
    <ds:schemaRef ds:uri="http://schemas.microsoft.com/office/2006/metadata/properties"/>
    <ds:schemaRef ds:uri="http://schemas.microsoft.com/office/infopath/2007/PartnerControls"/>
    <ds:schemaRef ds:uri="5c7db9b4-5f34-4b85-a797-edc3118298c1"/>
    <ds:schemaRef ds:uri="b8a904c4-769c-4e78-bc40-59dbdb3fe8dd"/>
    <ds:schemaRef ds:uri="ee803607-1653-433d-8ba8-b61fd9fd7397"/>
  </ds:schemaRefs>
</ds:datastoreItem>
</file>

<file path=customXml/itemProps2.xml><?xml version="1.0" encoding="utf-8"?>
<ds:datastoreItem xmlns:ds="http://schemas.openxmlformats.org/officeDocument/2006/customXml" ds:itemID="{F2B112F0-E4A5-4D67-8DCD-7E20C7B81A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920FF5-3FBF-44EC-BFED-E34DA0FB67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803607-1653-433d-8ba8-b61fd9fd73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185</Words>
  <Application>Microsoft Office PowerPoint</Application>
  <PresentationFormat>Custom</PresentationFormat>
  <Paragraphs>46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</dc:title>
  <dc:creator>LUIS FRANCISCO LARA NARANJO</dc:creator>
  <cp:lastModifiedBy>LUIS FRANCISCO LARA NARANJO</cp:lastModifiedBy>
  <cp:revision>11</cp:revision>
  <dcterms:created xsi:type="dcterms:W3CDTF">2006-08-16T00:00:00Z</dcterms:created>
  <dcterms:modified xsi:type="dcterms:W3CDTF">2026-04-16T21:57:32Z</dcterms:modified>
  <dc:identifier>DAHDAK93ipo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0x010100634E0E7FA32C4C4F8F28219553A243EA</vt:lpwstr>
  </property>
  <property fmtid="{D5CDD505-2E9C-101B-9397-08002B2CF9AE}" pid="3" name="MediaServiceImageTags">
    <vt:lpwstr/>
  </property>
</Properties>
</file>