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68" r:id="rId2"/>
    <p:sldId id="257" r:id="rId3"/>
    <p:sldId id="258" r:id="rId4"/>
    <p:sldId id="259" r:id="rId5"/>
    <p:sldId id="260" r:id="rId6"/>
    <p:sldId id="261" r:id="rId7"/>
    <p:sldId id="270" r:id="rId8"/>
    <p:sldId id="267" r:id="rId9"/>
    <p:sldId id="269" r:id="rId10"/>
  </p:sldIdLst>
  <p:sldSz cx="12192000" cy="6858000"/>
  <p:notesSz cx="6858000" cy="12192000"/>
  <p:embeddedFontLst>
    <p:embeddedFont>
      <p:font typeface="Inter" panose="020B0604020202020204" charset="0"/>
      <p:regular r:id="rId12"/>
      <p:bold r:id="rId13"/>
    </p:embeddedFont>
    <p:embeddedFont>
      <p:font typeface="Outfit-Regular" panose="020B0604020202020204" charset="0"/>
      <p:regular r:id="rId14"/>
      <p:bold r:id="rId15"/>
    </p:embeddedFont>
    <p:embeddedFont>
      <p:font typeface="Plus Jakarta Sans" panose="020B0604020202020204" charset="0"/>
      <p:regular r:id="rId16"/>
      <p:bold r:id="rId17"/>
    </p:embeddedFont>
    <p:embeddedFont>
      <p:font typeface="Poppins" panose="00000500000000000000" pitchFamily="2" charset="0"/>
      <p:regular r:id="rId18"/>
      <p:bold r:id="rId19"/>
      <p:italic r:id="rId20"/>
      <p:boldItalic r:id="rId21"/>
    </p:embeddedFont>
    <p:embeddedFont>
      <p:font typeface="Roboto-Regular" panose="020B0604020202020204" charset="0"/>
      <p:regular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9A8054-7A15-186F-D319-FEA291B2FDCC}" v="31" dt="2026-04-16T21:54:37.7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DIRA SANCHEZ VELANDIA" userId="S::ysanchez@uniminuto.edu::3ade2200-0d7d-4dfd-a20c-a09fa2e8c636" providerId="AD" clId="Web-{2B9A8054-7A15-186F-D319-FEA291B2FDCC}"/>
    <pc:docChg chg="modSld">
      <pc:chgData name="YADIRA SANCHEZ VELANDIA" userId="S::ysanchez@uniminuto.edu::3ade2200-0d7d-4dfd-a20c-a09fa2e8c636" providerId="AD" clId="Web-{2B9A8054-7A15-186F-D319-FEA291B2FDCC}" dt="2026-04-16T21:54:36.656" v="14" actId="20577"/>
      <pc:docMkLst>
        <pc:docMk/>
      </pc:docMkLst>
      <pc:sldChg chg="modSp">
        <pc:chgData name="YADIRA SANCHEZ VELANDIA" userId="S::ysanchez@uniminuto.edu::3ade2200-0d7d-4dfd-a20c-a09fa2e8c636" providerId="AD" clId="Web-{2B9A8054-7A15-186F-D319-FEA291B2FDCC}" dt="2026-04-16T21:54:36.656" v="14" actId="20577"/>
        <pc:sldMkLst>
          <pc:docMk/>
          <pc:sldMk cId="0" sldId="268"/>
        </pc:sldMkLst>
        <pc:spChg chg="mod">
          <ac:chgData name="YADIRA SANCHEZ VELANDIA" userId="S::ysanchez@uniminuto.edu::3ade2200-0d7d-4dfd-a20c-a09fa2e8c636" providerId="AD" clId="Web-{2B9A8054-7A15-186F-D319-FEA291B2FDCC}" dt="2026-04-16T21:54:36.656" v="14" actId="20577"/>
          <ac:spMkLst>
            <pc:docMk/>
            <pc:sldMk cId="0" sldId="268"/>
            <ac:spMk id="4" creationId="{B5B713B2-6409-32B9-150D-1BB4B18E25C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8574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F08BE-5C8C-D5BE-C058-5D11D5933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8D9747-2EBF-7FB8-ABBA-72BFEFAD23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2EF5C3-7B14-A5B7-9156-D49591FC84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BAEBCF-9FB8-06C9-D965-3422EC2B3F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586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B585A-524D-15D1-F245-53E702BE6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C84BBE-3A8D-15C9-F2F5-1CF59406E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38903A-9B60-80F5-278C-D6E675917A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32ED0-745A-C931-59D1-FBC34DE966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31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039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0E6FFC-827B-AEC6-EF92-DEC7A1D90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5B713B2-6409-32B9-150D-1BB4B18E25C9}"/>
              </a:ext>
            </a:extLst>
          </p:cNvPr>
          <p:cNvSpPr txBox="1"/>
          <p:nvPr/>
        </p:nvSpPr>
        <p:spPr>
          <a:xfrm>
            <a:off x="-500270" y="4467085"/>
            <a:ext cx="924560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 b="1">
                <a:solidFill>
                  <a:srgbClr val="FFFFFF"/>
                </a:solidFill>
                <a:latin typeface="Poppins"/>
                <a:ea typeface="Poppins" pitchFamily="34" charset="-122"/>
                <a:cs typeface="Poppins"/>
              </a:rPr>
              <a:t>UNIMINUTO</a:t>
            </a:r>
            <a:r>
              <a:rPr lang="en-US" sz="4000" b="1" dirty="0">
                <a:solidFill>
                  <a:srgbClr val="FFFFFF"/>
                </a:solidFill>
                <a:latin typeface="Poppins"/>
                <a:ea typeface="Poppins" pitchFamily="34" charset="-122"/>
                <a:cs typeface="Poppins"/>
              </a:rPr>
              <a:t> Green Intelligent</a:t>
            </a:r>
            <a:endParaRPr lang="es-ES_tradnl" sz="4000" dirty="0">
              <a:solidFill>
                <a:schemeClr val="bg1"/>
              </a:solidFill>
              <a:latin typeface="Poppins"/>
              <a:cs typeface="Poppins"/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0FF0CA31-4F65-5EE6-46E1-D5A386587341}"/>
              </a:ext>
            </a:extLst>
          </p:cNvPr>
          <p:cNvSpPr/>
          <p:nvPr/>
        </p:nvSpPr>
        <p:spPr>
          <a:xfrm>
            <a:off x="395357" y="5174971"/>
            <a:ext cx="10336696" cy="7078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/>
          <a:lstStyle/>
          <a:p>
            <a:pPr algn="ctr">
              <a:lnSpc>
                <a:spcPts val="3267"/>
              </a:lnSpc>
            </a:pPr>
            <a:r>
              <a:rPr lang="es-CO" sz="1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Desarrollo de un sistema de tipo agente basado en inteligencia artificial para la generación de conocimiento científico</a:t>
            </a:r>
            <a:endParaRPr lang="en-US" sz="1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5577" y="2557909"/>
            <a:ext cx="1182588" cy="11315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4196" y="2557909"/>
            <a:ext cx="1243459" cy="112469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3686" y="2564755"/>
            <a:ext cx="1304479" cy="1117848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590550" y="876300"/>
            <a:ext cx="11601450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3375" b="1" dirty="0">
                <a:solidFill>
                  <a:srgbClr val="F0F0F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El </a:t>
            </a:r>
            <a:r>
              <a:rPr lang="en-US" sz="3375" b="1" dirty="0" err="1">
                <a:solidFill>
                  <a:srgbClr val="F0F0F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desafío</a:t>
            </a:r>
            <a:r>
              <a:rPr lang="en-US" sz="3375" b="1" dirty="0">
                <a:solidFill>
                  <a:srgbClr val="F0F0F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: IAs </a:t>
            </a:r>
            <a:r>
              <a:rPr lang="en-US" sz="3375" b="1" dirty="0" err="1">
                <a:solidFill>
                  <a:srgbClr val="F0F0F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que</a:t>
            </a:r>
            <a:r>
              <a:rPr lang="en-US" sz="3375" b="1" dirty="0">
                <a:solidFill>
                  <a:srgbClr val="F0F0F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no </a:t>
            </a:r>
            <a:r>
              <a:rPr lang="en-US" sz="3375" b="1" dirty="0" err="1">
                <a:solidFill>
                  <a:srgbClr val="F0F0F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generan</a:t>
            </a:r>
            <a:r>
              <a:rPr lang="en-US" sz="3375" b="1" dirty="0">
                <a:solidFill>
                  <a:srgbClr val="F0F0F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</a:t>
            </a:r>
            <a:r>
              <a:rPr lang="en-US" sz="3375" b="1" dirty="0" err="1">
                <a:solidFill>
                  <a:srgbClr val="F0F0F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conocimiento</a:t>
            </a:r>
            <a:endParaRPr lang="en-US" sz="3375" dirty="0"/>
          </a:p>
        </p:txBody>
      </p:sp>
      <p:sp>
        <p:nvSpPr>
          <p:cNvPr id="8" name="Text 1"/>
          <p:cNvSpPr/>
          <p:nvPr/>
        </p:nvSpPr>
        <p:spPr>
          <a:xfrm>
            <a:off x="1447800" y="3829050"/>
            <a:ext cx="1885950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87"/>
              </a:lnSpc>
              <a:buNone/>
            </a:pPr>
            <a:r>
              <a:rPr lang="en-US" sz="2025" b="1" dirty="0">
                <a:solidFill>
                  <a:srgbClr val="F0F0F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Respuestas
Genéricas</a:t>
            </a:r>
            <a:endParaRPr lang="en-US" sz="2025" dirty="0"/>
          </a:p>
        </p:txBody>
      </p:sp>
      <p:sp>
        <p:nvSpPr>
          <p:cNvPr id="9" name="Text 2"/>
          <p:cNvSpPr/>
          <p:nvPr/>
        </p:nvSpPr>
        <p:spPr>
          <a:xfrm>
            <a:off x="4981575" y="3829050"/>
            <a:ext cx="2504033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87"/>
              </a:lnSpc>
              <a:buNone/>
            </a:pPr>
            <a:r>
              <a:rPr lang="en-US" sz="2025" b="1" dirty="0">
                <a:solidFill>
                  <a:srgbClr val="F0F0F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Información
Desactualizada</a:t>
            </a:r>
            <a:endParaRPr lang="en-US" sz="2025" dirty="0"/>
          </a:p>
        </p:txBody>
      </p:sp>
      <p:sp>
        <p:nvSpPr>
          <p:cNvPr id="10" name="Text 3"/>
          <p:cNvSpPr/>
          <p:nvPr/>
        </p:nvSpPr>
        <p:spPr>
          <a:xfrm>
            <a:off x="9144000" y="3829050"/>
            <a:ext cx="1707803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87"/>
              </a:lnSpc>
              <a:buNone/>
            </a:pPr>
            <a:r>
              <a:rPr lang="en-US" sz="2025" b="1" dirty="0">
                <a:solidFill>
                  <a:srgbClr val="F0F0F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Pérdida de
Confianza</a:t>
            </a:r>
            <a:endParaRPr lang="en-US" sz="2025" dirty="0"/>
          </a:p>
        </p:txBody>
      </p:sp>
      <p:sp>
        <p:nvSpPr>
          <p:cNvPr id="11" name="Text 4"/>
          <p:cNvSpPr/>
          <p:nvPr/>
        </p:nvSpPr>
        <p:spPr>
          <a:xfrm>
            <a:off x="657225" y="1562100"/>
            <a:ext cx="11534775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dirty="0">
                <a:solidFill>
                  <a:srgbClr val="D0D0D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¿Por qué los chatbots genéricos no son suficientes para la gestion de </a:t>
            </a:r>
            <a:r>
              <a:rPr lang="en-US" sz="2100" dirty="0" err="1">
                <a:solidFill>
                  <a:srgbClr val="D0D0D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conocimiento</a:t>
            </a:r>
            <a:r>
              <a:rPr lang="en-US" sz="2100" dirty="0">
                <a:solidFill>
                  <a:srgbClr val="D0D0D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?</a:t>
            </a:r>
            <a:endParaRPr lang="en-US" sz="2100" dirty="0"/>
          </a:p>
        </p:txBody>
      </p:sp>
      <p:sp>
        <p:nvSpPr>
          <p:cNvPr id="13" name="Text 6"/>
          <p:cNvSpPr/>
          <p:nvPr/>
        </p:nvSpPr>
        <p:spPr>
          <a:xfrm>
            <a:off x="1990725" y="428625"/>
            <a:ext cx="226314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b="1" dirty="0">
                <a:solidFill>
                  <a:srgbClr val="00F0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SITUACIÓN</a:t>
            </a:r>
            <a:endParaRPr lang="en-US" sz="1650" dirty="0"/>
          </a:p>
        </p:txBody>
      </p:sp>
      <p:sp>
        <p:nvSpPr>
          <p:cNvPr id="14" name="Text 7"/>
          <p:cNvSpPr/>
          <p:nvPr/>
        </p:nvSpPr>
        <p:spPr>
          <a:xfrm>
            <a:off x="838200" y="428625"/>
            <a:ext cx="198882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F0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02 / 08</a:t>
            </a:r>
            <a:endParaRPr lang="en-US" sz="1350" dirty="0"/>
          </a:p>
        </p:txBody>
      </p:sp>
      <p:sp>
        <p:nvSpPr>
          <p:cNvPr id="15" name="Text 8"/>
          <p:cNvSpPr/>
          <p:nvPr/>
        </p:nvSpPr>
        <p:spPr>
          <a:xfrm>
            <a:off x="771525" y="4514850"/>
            <a:ext cx="3342233" cy="8846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D0D0D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Los modelos de IA solo saben lo
que aprendieron en su
entrenamiento general, sin conocer
</a:t>
            </a:r>
            <a:r>
              <a:rPr lang="en-US" sz="1350" dirty="0" err="1">
                <a:solidFill>
                  <a:srgbClr val="D0D0D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tu</a:t>
            </a:r>
            <a:r>
              <a:rPr lang="en-US" sz="1350" dirty="0">
                <a:solidFill>
                  <a:srgbClr val="D0D0D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 </a:t>
            </a:r>
            <a:r>
              <a:rPr lang="en-US" sz="1350" dirty="0" err="1">
                <a:solidFill>
                  <a:srgbClr val="D0D0D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proyecto</a:t>
            </a:r>
            <a:r>
              <a:rPr lang="en-US" sz="1350" dirty="0">
                <a:solidFill>
                  <a:srgbClr val="D0D0D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 ni procesos</a:t>
            </a:r>
            <a:endParaRPr lang="en-US" sz="1350" dirty="0"/>
          </a:p>
        </p:txBody>
      </p:sp>
      <p:sp>
        <p:nvSpPr>
          <p:cNvPr id="16" name="Text 9"/>
          <p:cNvSpPr/>
          <p:nvPr/>
        </p:nvSpPr>
        <p:spPr>
          <a:xfrm>
            <a:off x="4676775" y="4514850"/>
            <a:ext cx="3143250" cy="8846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D0D0D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Sin acceso a tus datos en tiempo
real, el bot responde con
información obsoleta o
incorrecta sobre </a:t>
            </a:r>
            <a:r>
              <a:rPr lang="en-US" sz="1350" dirty="0" err="1">
                <a:solidFill>
                  <a:srgbClr val="D0D0D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tu</a:t>
            </a:r>
            <a:r>
              <a:rPr lang="en-US" sz="1350" dirty="0">
                <a:solidFill>
                  <a:srgbClr val="D0D0D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 </a:t>
            </a:r>
            <a:r>
              <a:rPr lang="en-US" sz="1350" dirty="0" err="1">
                <a:solidFill>
                  <a:srgbClr val="D0D0D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proyecto</a:t>
            </a:r>
            <a:endParaRPr lang="en-US" sz="1350" dirty="0"/>
          </a:p>
        </p:txBody>
      </p:sp>
      <p:sp>
        <p:nvSpPr>
          <p:cNvPr id="17" name="Text 10"/>
          <p:cNvSpPr/>
          <p:nvPr/>
        </p:nvSpPr>
        <p:spPr>
          <a:xfrm>
            <a:off x="8582025" y="4514850"/>
            <a:ext cx="2933700" cy="8846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D0D0D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Los </a:t>
            </a:r>
            <a:r>
              <a:rPr lang="en-US" sz="1350" dirty="0" err="1">
                <a:solidFill>
                  <a:srgbClr val="D0D0D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usuarios</a:t>
            </a:r>
            <a:r>
              <a:rPr lang="en-US" sz="1350" dirty="0">
                <a:solidFill>
                  <a:srgbClr val="D0D0D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 reciben respuestas
imprecisas o inventadas,
generando desconfianza y
abandono del servicio</a:t>
            </a:r>
            <a:endParaRPr lang="en-US" sz="1350" dirty="0"/>
          </a:p>
        </p:txBody>
      </p:sp>
      <p:sp>
        <p:nvSpPr>
          <p:cNvPr id="18" name="Text 11"/>
          <p:cNvSpPr/>
          <p:nvPr/>
        </p:nvSpPr>
        <p:spPr>
          <a:xfrm>
            <a:off x="1200150" y="6134100"/>
            <a:ext cx="1099185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D0D0D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Sin un Banco de Conocimientos, el bot solo sabe lo que aprendieron en su entrenamiento general.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2886" y="5945832"/>
            <a:ext cx="377875" cy="37713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5774382"/>
            <a:ext cx="536377" cy="76110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8965" y="2619673"/>
            <a:ext cx="1109365" cy="104923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6957" y="2619673"/>
            <a:ext cx="938659" cy="106293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2188" y="2605980"/>
            <a:ext cx="1084957" cy="1056084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5486400" y="428625"/>
            <a:ext cx="1320105" cy="4000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2625" b="1" dirty="0">
                <a:solidFill>
                  <a:srgbClr val="00FFE0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TAREA</a:t>
            </a:r>
            <a:endParaRPr lang="en-US" sz="2625" dirty="0"/>
          </a:p>
        </p:txBody>
      </p:sp>
      <p:sp>
        <p:nvSpPr>
          <p:cNvPr id="10" name="Text 1"/>
          <p:cNvSpPr/>
          <p:nvPr/>
        </p:nvSpPr>
        <p:spPr>
          <a:xfrm>
            <a:off x="657225" y="1209675"/>
            <a:ext cx="11534775" cy="4686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90"/>
              </a:lnSpc>
              <a:buNone/>
            </a:pPr>
            <a:r>
              <a:rPr lang="en-US" sz="3075" b="1" dirty="0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La </a:t>
            </a:r>
            <a:r>
              <a:rPr lang="en-US" sz="3075" b="1" dirty="0" err="1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tarea</a:t>
            </a:r>
            <a:r>
              <a:rPr lang="en-US" sz="3075" b="1" dirty="0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: Dotar a la IA de </a:t>
            </a:r>
            <a:r>
              <a:rPr lang="en-US" sz="3075" b="1" dirty="0" err="1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información</a:t>
            </a:r>
            <a:r>
              <a:rPr lang="en-US" sz="3075" b="1" dirty="0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 </a:t>
            </a:r>
            <a:r>
              <a:rPr lang="en-US" sz="3075" b="1" dirty="0" err="1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confiable</a:t>
            </a:r>
            <a:endParaRPr lang="en-US" sz="3075" dirty="0"/>
          </a:p>
        </p:txBody>
      </p:sp>
      <p:sp>
        <p:nvSpPr>
          <p:cNvPr id="11" name="Text 2"/>
          <p:cNvSpPr/>
          <p:nvPr/>
        </p:nvSpPr>
        <p:spPr>
          <a:xfrm>
            <a:off x="1419225" y="3810000"/>
            <a:ext cx="1990725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Eliminar
Alucinaciones</a:t>
            </a:r>
            <a:endParaRPr lang="en-US" sz="1800" dirty="0"/>
          </a:p>
        </p:txBody>
      </p:sp>
      <p:sp>
        <p:nvSpPr>
          <p:cNvPr id="12" name="Text 3"/>
          <p:cNvSpPr/>
          <p:nvPr/>
        </p:nvSpPr>
        <p:spPr>
          <a:xfrm>
            <a:off x="5038725" y="3810000"/>
            <a:ext cx="2315468" cy="5697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42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Información
Siempre Vigente</a:t>
            </a:r>
            <a:endParaRPr lang="en-US" sz="1725" dirty="0"/>
          </a:p>
        </p:txBody>
      </p:sp>
      <p:sp>
        <p:nvSpPr>
          <p:cNvPr id="13" name="Text 4"/>
          <p:cNvSpPr/>
          <p:nvPr/>
        </p:nvSpPr>
        <p:spPr>
          <a:xfrm>
            <a:off x="9001125" y="3810000"/>
            <a:ext cx="1906786" cy="5697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42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Bot Experto
</a:t>
            </a:r>
            <a:r>
              <a:rPr lang="en-US" sz="1725" b="1" dirty="0" err="1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en</a:t>
            </a:r>
            <a:r>
              <a:rPr lang="en-US" sz="1725" b="1" dirty="0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 </a:t>
            </a:r>
            <a:r>
              <a:rPr lang="en-US" sz="1725" b="1" dirty="0" err="1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Conocimiento</a:t>
            </a:r>
            <a:endParaRPr lang="en-US" sz="1725" dirty="0"/>
          </a:p>
        </p:txBody>
      </p:sp>
      <p:sp>
        <p:nvSpPr>
          <p:cNvPr id="14" name="Text 5"/>
          <p:cNvSpPr/>
          <p:nvPr/>
        </p:nvSpPr>
        <p:spPr>
          <a:xfrm>
            <a:off x="714375" y="1771650"/>
            <a:ext cx="11477625" cy="63103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84"/>
              </a:lnSpc>
              <a:buNone/>
            </a:pPr>
            <a:r>
              <a:rPr lang="en-US" dirty="0">
                <a:solidFill>
                  <a:srgbClr val="C0C0C0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Construir un repositorio autorizado para eliminar alucinaciones y hacer al bot </a:t>
            </a:r>
            <a:r>
              <a:rPr lang="en-US" dirty="0" err="1">
                <a:solidFill>
                  <a:srgbClr val="C0C0C0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experto</a:t>
            </a:r>
            <a:r>
              <a:rPr lang="en-US" dirty="0">
                <a:solidFill>
                  <a:srgbClr val="C0C0C0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 </a:t>
            </a:r>
            <a:r>
              <a:rPr lang="en-US" dirty="0" err="1">
                <a:solidFill>
                  <a:srgbClr val="C0C0C0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en</a:t>
            </a:r>
            <a:r>
              <a:rPr lang="en-US" dirty="0">
                <a:solidFill>
                  <a:srgbClr val="C0C0C0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 </a:t>
            </a:r>
            <a:r>
              <a:rPr lang="en-US" dirty="0" err="1">
                <a:solidFill>
                  <a:srgbClr val="C0C0C0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el</a:t>
            </a:r>
            <a:r>
              <a:rPr lang="en-US" dirty="0">
                <a:solidFill>
                  <a:srgbClr val="C0C0C0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 </a:t>
            </a:r>
            <a:r>
              <a:rPr lang="en-US" dirty="0" err="1">
                <a:solidFill>
                  <a:srgbClr val="C0C0C0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conocimiento</a:t>
            </a:r>
            <a:endParaRPr lang="en-US" dirty="0"/>
          </a:p>
        </p:txBody>
      </p:sp>
      <p:sp>
        <p:nvSpPr>
          <p:cNvPr id="15" name="Text 6"/>
          <p:cNvSpPr/>
          <p:nvPr/>
        </p:nvSpPr>
        <p:spPr>
          <a:xfrm>
            <a:off x="1809750" y="6019800"/>
            <a:ext cx="1038225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La solución: un Banco de Conocimientos privado y centralizado para el agente de IA</a:t>
            </a:r>
            <a:endParaRPr lang="en-US" sz="1500" dirty="0"/>
          </a:p>
        </p:txBody>
      </p:sp>
      <p:sp>
        <p:nvSpPr>
          <p:cNvPr id="16" name="Text 7"/>
          <p:cNvSpPr/>
          <p:nvPr/>
        </p:nvSpPr>
        <p:spPr>
          <a:xfrm>
            <a:off x="809625" y="466725"/>
            <a:ext cx="2209800" cy="2552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1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03 / 08</a:t>
            </a:r>
            <a:endParaRPr lang="en-US" sz="1500" dirty="0"/>
          </a:p>
        </p:txBody>
      </p:sp>
      <p:sp>
        <p:nvSpPr>
          <p:cNvPr id="18" name="Text 9"/>
          <p:cNvSpPr/>
          <p:nvPr/>
        </p:nvSpPr>
        <p:spPr>
          <a:xfrm>
            <a:off x="1295400" y="4505325"/>
            <a:ext cx="2367855" cy="6399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Fundamentar cada respuesta
en </a:t>
            </a:r>
            <a:r>
              <a:rPr lang="en-US" sz="1050" dirty="0" err="1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fuentes</a:t>
            </a:r>
            <a:r>
              <a:rPr lang="en-US" sz="1050" dirty="0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autorizadas</a:t>
            </a:r>
            <a:r>
              <a:rPr lang="en-US" sz="1050" dirty="0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, </a:t>
            </a:r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 err="1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evitando</a:t>
            </a:r>
            <a:r>
              <a:rPr lang="en-US" sz="1050" dirty="0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 que el bot
invente datos incorrectos</a:t>
            </a:r>
            <a:endParaRPr lang="en-US" sz="1050" dirty="0"/>
          </a:p>
        </p:txBody>
      </p:sp>
      <p:sp>
        <p:nvSpPr>
          <p:cNvPr id="19" name="Text 10"/>
          <p:cNvSpPr/>
          <p:nvPr/>
        </p:nvSpPr>
        <p:spPr>
          <a:xfrm>
            <a:off x="4953000" y="4505325"/>
            <a:ext cx="2577405" cy="6399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Proveer acceso a documentos
y sitios web actualizados para
que el bot refleje la realidad
actual del negocio</a:t>
            </a:r>
            <a:endParaRPr lang="en-US" sz="1050" dirty="0"/>
          </a:p>
        </p:txBody>
      </p:sp>
      <p:sp>
        <p:nvSpPr>
          <p:cNvPr id="20" name="Text 11"/>
          <p:cNvSpPr/>
          <p:nvPr/>
        </p:nvSpPr>
        <p:spPr>
          <a:xfrm>
            <a:off x="8772525" y="4505325"/>
            <a:ext cx="2430661" cy="6399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Outfit-Regular" pitchFamily="34" charset="0"/>
                <a:ea typeface="Outfit-Regular" pitchFamily="34" charset="-122"/>
                <a:cs typeface="Outfit-Regular" pitchFamily="34" charset="-120"/>
              </a:rPr>
              <a:t>Entrenar al agente con datos
propios para que comprenda
procesos y terminología
específica de la industria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5760690"/>
            <a:ext cx="572988" cy="774948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590550" y="1362075"/>
            <a:ext cx="11598473" cy="4755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744"/>
              </a:lnSpc>
              <a:buNone/>
            </a:pPr>
            <a:r>
              <a:rPr lang="en-US" sz="2925" b="1" dirty="0">
                <a:solidFill>
                  <a:srgbClr val="FDFDF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ACCIÓN: Implementar el Banco de Conocimientos</a:t>
            </a:r>
            <a:endParaRPr lang="en-US" sz="2925" dirty="0"/>
          </a:p>
        </p:txBody>
      </p:sp>
      <p:sp>
        <p:nvSpPr>
          <p:cNvPr id="7" name="Text 1"/>
          <p:cNvSpPr/>
          <p:nvPr/>
        </p:nvSpPr>
        <p:spPr>
          <a:xfrm>
            <a:off x="714375" y="400050"/>
            <a:ext cx="198882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FDFDF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 / 08</a:t>
            </a:r>
            <a:endParaRPr lang="en-US" sz="1350" dirty="0"/>
          </a:p>
        </p:txBody>
      </p:sp>
      <p:sp>
        <p:nvSpPr>
          <p:cNvPr id="8" name="Text 2"/>
          <p:cNvSpPr/>
          <p:nvPr/>
        </p:nvSpPr>
        <p:spPr>
          <a:xfrm>
            <a:off x="5467350" y="466725"/>
            <a:ext cx="1414463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96FF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ACCIÓN 1/2</a:t>
            </a:r>
            <a:endParaRPr lang="en-US" sz="1500" dirty="0"/>
          </a:p>
        </p:txBody>
      </p:sp>
      <p:sp>
        <p:nvSpPr>
          <p:cNvPr id="9" name="Text 3"/>
          <p:cNvSpPr/>
          <p:nvPr/>
        </p:nvSpPr>
        <p:spPr>
          <a:xfrm>
            <a:off x="657225" y="1924050"/>
            <a:ext cx="11534775" cy="3442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11"/>
              </a:lnSpc>
              <a:buNone/>
            </a:pPr>
            <a:r>
              <a:rPr lang="en-US" sz="1950" dirty="0">
                <a:solidFill>
                  <a:srgbClr val="D6D6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Centraliza toda la gestion del </a:t>
            </a:r>
            <a:r>
              <a:rPr lang="en-US" sz="1950" dirty="0" err="1">
                <a:solidFill>
                  <a:srgbClr val="D6D6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conocimiento</a:t>
            </a:r>
            <a:r>
              <a:rPr lang="en-US" sz="1950" dirty="0">
                <a:solidFill>
                  <a:srgbClr val="D6D6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cargando múltiples tipos de contenido</a:t>
            </a:r>
            <a:endParaRPr lang="en-US" sz="1950" dirty="0"/>
          </a:p>
        </p:txBody>
      </p:sp>
      <p:sp>
        <p:nvSpPr>
          <p:cNvPr id="10" name="Text 4"/>
          <p:cNvSpPr/>
          <p:nvPr/>
        </p:nvSpPr>
        <p:spPr>
          <a:xfrm>
            <a:off x="1809750" y="6019800"/>
            <a:ext cx="7602607" cy="2915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FDFDF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Toda la </a:t>
            </a:r>
            <a:r>
              <a:rPr lang="en-US" sz="1500" b="1" dirty="0" err="1">
                <a:solidFill>
                  <a:srgbClr val="FDFDF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información</a:t>
            </a:r>
            <a:r>
              <a:rPr lang="en-US" sz="1500" b="1" dirty="0">
                <a:solidFill>
                  <a:srgbClr val="FDFDF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00" b="1" dirty="0" err="1">
                <a:solidFill>
                  <a:srgbClr val="FDFDF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cargada</a:t>
            </a:r>
            <a:r>
              <a:rPr lang="en-US" sz="1500" b="1" dirty="0">
                <a:solidFill>
                  <a:srgbClr val="FDFDF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y lista para alimentar a tu agente de IA</a:t>
            </a:r>
            <a:endParaRPr lang="en-US" sz="15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B53DF0F-CC68-6853-1E2B-97CF6FCCD6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551" y="2304157"/>
            <a:ext cx="10934700" cy="3267075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5E1626C9-C2AD-7290-AFCD-00889E687ABD}"/>
              </a:ext>
            </a:extLst>
          </p:cNvPr>
          <p:cNvSpPr/>
          <p:nvPr/>
        </p:nvSpPr>
        <p:spPr>
          <a:xfrm>
            <a:off x="959646" y="3937694"/>
            <a:ext cx="1290877" cy="9643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744"/>
              </a:lnSpc>
              <a:buNone/>
            </a:pPr>
            <a:r>
              <a:rPr lang="en-US" sz="2600" b="1" dirty="0">
                <a:solidFill>
                  <a:srgbClr val="FDFDF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Tesis de</a:t>
            </a:r>
          </a:p>
          <a:p>
            <a:pPr marL="0" indent="0" algn="ctr">
              <a:lnSpc>
                <a:spcPts val="3744"/>
              </a:lnSpc>
              <a:buNone/>
            </a:pPr>
            <a:r>
              <a:rPr lang="en-US" sz="2600" b="1" dirty="0">
                <a:solidFill>
                  <a:srgbClr val="FDFDFD"/>
                </a:solidFill>
                <a:latin typeface="Poppins" pitchFamily="34" charset="0"/>
                <a:cs typeface="Poppins" pitchFamily="34" charset="-120"/>
              </a:rPr>
              <a:t>Grado</a:t>
            </a:r>
            <a:endParaRPr lang="en-US" sz="2600" b="1" dirty="0"/>
          </a:p>
        </p:txBody>
      </p:sp>
      <p:sp>
        <p:nvSpPr>
          <p:cNvPr id="13" name="Text 0">
            <a:extLst>
              <a:ext uri="{FF2B5EF4-FFF2-40B4-BE49-F238E27FC236}">
                <a16:creationId xmlns:a16="http://schemas.microsoft.com/office/drawing/2014/main" id="{6A72BBF9-8D3B-97CD-4453-626736F62DED}"/>
              </a:ext>
            </a:extLst>
          </p:cNvPr>
          <p:cNvSpPr/>
          <p:nvPr/>
        </p:nvSpPr>
        <p:spPr>
          <a:xfrm>
            <a:off x="3219142" y="3865634"/>
            <a:ext cx="1290877" cy="9643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744"/>
              </a:lnSpc>
              <a:buNone/>
            </a:pPr>
            <a:r>
              <a:rPr lang="en-US" sz="2600" b="1" dirty="0">
                <a:solidFill>
                  <a:srgbClr val="FDFDF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Libros</a:t>
            </a:r>
            <a:endParaRPr lang="en-US" sz="2600" dirty="0"/>
          </a:p>
        </p:txBody>
      </p:sp>
      <p:sp>
        <p:nvSpPr>
          <p:cNvPr id="14" name="Text 0">
            <a:extLst>
              <a:ext uri="{FF2B5EF4-FFF2-40B4-BE49-F238E27FC236}">
                <a16:creationId xmlns:a16="http://schemas.microsoft.com/office/drawing/2014/main" id="{2203CCFC-D5C5-BEB8-1F45-40896BF3EFF5}"/>
              </a:ext>
            </a:extLst>
          </p:cNvPr>
          <p:cNvSpPr/>
          <p:nvPr/>
        </p:nvSpPr>
        <p:spPr>
          <a:xfrm>
            <a:off x="5467350" y="3860335"/>
            <a:ext cx="1290877" cy="9643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744"/>
              </a:lnSpc>
              <a:buNone/>
            </a:pPr>
            <a:r>
              <a:rPr lang="en-US" b="1" dirty="0" err="1">
                <a:solidFill>
                  <a:srgbClr val="FDFDF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Artículos</a:t>
            </a:r>
            <a:r>
              <a:rPr lang="en-US" b="1" dirty="0">
                <a:solidFill>
                  <a:srgbClr val="FDFDF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de</a:t>
            </a:r>
          </a:p>
          <a:p>
            <a:pPr marL="0" indent="0" algn="ctr">
              <a:lnSpc>
                <a:spcPts val="3744"/>
              </a:lnSpc>
              <a:buNone/>
            </a:pPr>
            <a:r>
              <a:rPr lang="en-US" b="1" dirty="0" err="1">
                <a:solidFill>
                  <a:srgbClr val="FDFDF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Investigación</a:t>
            </a:r>
            <a:endParaRPr lang="en-US" b="1" dirty="0">
              <a:solidFill>
                <a:srgbClr val="FDFDFD"/>
              </a:solidFill>
              <a:latin typeface="Poppins" pitchFamily="34" charset="0"/>
              <a:ea typeface="Poppins" pitchFamily="34" charset="-122"/>
              <a:cs typeface="Poppins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773" y="5760690"/>
            <a:ext cx="633859" cy="75426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4392" y="2544217"/>
            <a:ext cx="987475" cy="102170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8290" y="2489448"/>
            <a:ext cx="1011882" cy="104239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5263" y="2537371"/>
            <a:ext cx="975271" cy="994321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714375" y="1428750"/>
            <a:ext cx="11477625" cy="3885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ACCIÓN: Fragmentación, Indexación y Búsqueda Semántica</a:t>
            </a:r>
            <a:endParaRPr lang="en-US" sz="2550" dirty="0"/>
          </a:p>
        </p:txBody>
      </p:sp>
      <p:sp>
        <p:nvSpPr>
          <p:cNvPr id="9" name="Text 1"/>
          <p:cNvSpPr/>
          <p:nvPr/>
        </p:nvSpPr>
        <p:spPr>
          <a:xfrm>
            <a:off x="1323975" y="4095750"/>
            <a:ext cx="3714750" cy="3119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6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Fragmentación</a:t>
            </a:r>
            <a:endParaRPr lang="en-US" sz="1875" dirty="0"/>
          </a:p>
        </p:txBody>
      </p:sp>
      <p:sp>
        <p:nvSpPr>
          <p:cNvPr id="10" name="Text 2"/>
          <p:cNvSpPr/>
          <p:nvPr/>
        </p:nvSpPr>
        <p:spPr>
          <a:xfrm>
            <a:off x="5381625" y="4095750"/>
            <a:ext cx="2743200" cy="2994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58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Indexación</a:t>
            </a:r>
            <a:endParaRPr lang="en-US" sz="1800" dirty="0"/>
          </a:p>
        </p:txBody>
      </p:sp>
      <p:sp>
        <p:nvSpPr>
          <p:cNvPr id="11" name="Text 3"/>
          <p:cNvSpPr/>
          <p:nvPr/>
        </p:nvSpPr>
        <p:spPr>
          <a:xfrm>
            <a:off x="9172575" y="4095750"/>
            <a:ext cx="2468880" cy="2994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58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Semántica</a:t>
            </a:r>
            <a:endParaRPr lang="en-US" sz="1800" dirty="0"/>
          </a:p>
        </p:txBody>
      </p:sp>
      <p:sp>
        <p:nvSpPr>
          <p:cNvPr id="12" name="Text 4"/>
          <p:cNvSpPr/>
          <p:nvPr/>
        </p:nvSpPr>
        <p:spPr>
          <a:xfrm>
            <a:off x="845655" y="400050"/>
            <a:ext cx="7620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785"/>
              </a:lnSpc>
            </a:pPr>
            <a:r>
              <a:rPr lang="en-US" sz="1600" dirty="0">
                <a:solidFill>
                  <a:srgbClr val="FDFDF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 / 08</a:t>
            </a:r>
            <a:endParaRPr lang="en-US" sz="1500" dirty="0"/>
          </a:p>
        </p:txBody>
      </p:sp>
      <p:sp>
        <p:nvSpPr>
          <p:cNvPr id="13" name="Text 5"/>
          <p:cNvSpPr/>
          <p:nvPr/>
        </p:nvSpPr>
        <p:spPr>
          <a:xfrm>
            <a:off x="1381125" y="400050"/>
            <a:ext cx="2286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endParaRPr lang="en-US" sz="1500" dirty="0"/>
          </a:p>
        </p:txBody>
      </p:sp>
      <p:sp>
        <p:nvSpPr>
          <p:cNvPr id="15" name="Text 7"/>
          <p:cNvSpPr/>
          <p:nvPr/>
        </p:nvSpPr>
        <p:spPr>
          <a:xfrm>
            <a:off x="895350" y="942975"/>
            <a:ext cx="246126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ACCIÓN 2/2</a:t>
            </a:r>
            <a:endParaRPr lang="en-US" sz="1425" dirty="0"/>
          </a:p>
        </p:txBody>
      </p:sp>
      <p:sp>
        <p:nvSpPr>
          <p:cNvPr id="16" name="Text 8"/>
          <p:cNvSpPr/>
          <p:nvPr/>
        </p:nvSpPr>
        <p:spPr>
          <a:xfrm>
            <a:off x="2028825" y="6019800"/>
            <a:ext cx="10163175" cy="1696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7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Generación Aumentada por Recuperación (RAG): del documento a la respuesta perfecta</a:t>
            </a:r>
            <a:endParaRPr lang="en-US" sz="1350" dirty="0"/>
          </a:p>
        </p:txBody>
      </p:sp>
      <p:sp>
        <p:nvSpPr>
          <p:cNvPr id="17" name="Text 9"/>
          <p:cNvSpPr/>
          <p:nvPr/>
        </p:nvSpPr>
        <p:spPr>
          <a:xfrm>
            <a:off x="1981200" y="3600450"/>
            <a:ext cx="722858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90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PASO 1</a:t>
            </a:r>
            <a:endParaRPr lang="en-US" sz="1275" dirty="0"/>
          </a:p>
        </p:txBody>
      </p:sp>
      <p:sp>
        <p:nvSpPr>
          <p:cNvPr id="18" name="Text 10"/>
          <p:cNvSpPr/>
          <p:nvPr/>
        </p:nvSpPr>
        <p:spPr>
          <a:xfrm>
            <a:off x="5791200" y="3600450"/>
            <a:ext cx="722858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90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PASO 2</a:t>
            </a:r>
            <a:endParaRPr lang="en-US" sz="1275" dirty="0"/>
          </a:p>
        </p:txBody>
      </p:sp>
      <p:sp>
        <p:nvSpPr>
          <p:cNvPr id="19" name="Text 11"/>
          <p:cNvSpPr/>
          <p:nvPr/>
        </p:nvSpPr>
        <p:spPr>
          <a:xfrm>
            <a:off x="9563100" y="3600450"/>
            <a:ext cx="722858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90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PASO 3</a:t>
            </a:r>
            <a:endParaRPr lang="en-US" sz="1275" dirty="0"/>
          </a:p>
        </p:txBody>
      </p:sp>
      <p:sp>
        <p:nvSpPr>
          <p:cNvPr id="20" name="Text 12"/>
          <p:cNvSpPr/>
          <p:nvPr/>
        </p:nvSpPr>
        <p:spPr>
          <a:xfrm>
            <a:off x="752475" y="1943100"/>
            <a:ext cx="11439525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75" dirty="0">
                <a:solidFill>
                  <a:srgbClr val="A0A0A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Del documento cargado a la respuesta precisa mediante tecnología RAG</a:t>
            </a:r>
            <a:endParaRPr lang="en-US" sz="1875" dirty="0"/>
          </a:p>
        </p:txBody>
      </p:sp>
      <p:sp>
        <p:nvSpPr>
          <p:cNvPr id="21" name="Text 13"/>
          <p:cNvSpPr/>
          <p:nvPr/>
        </p:nvSpPr>
        <p:spPr>
          <a:xfrm>
            <a:off x="1600200" y="3876675"/>
            <a:ext cx="1624013" cy="1660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08"/>
              </a:lnSpc>
              <a:buNone/>
            </a:pPr>
            <a:r>
              <a:rPr lang="en-US" sz="1200" b="1" dirty="0">
                <a:solidFill>
                  <a:srgbClr val="3C82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FRAGMENTACIÓN</a:t>
            </a:r>
            <a:endParaRPr lang="en-US" sz="1200" dirty="0"/>
          </a:p>
        </p:txBody>
      </p:sp>
      <p:sp>
        <p:nvSpPr>
          <p:cNvPr id="22" name="Text 14"/>
          <p:cNvSpPr/>
          <p:nvPr/>
        </p:nvSpPr>
        <p:spPr>
          <a:xfrm>
            <a:off x="5581650" y="3876675"/>
            <a:ext cx="1173361" cy="1660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08"/>
              </a:lnSpc>
              <a:buNone/>
            </a:pPr>
            <a:r>
              <a:rPr lang="en-US" sz="1200" b="1" dirty="0">
                <a:solidFill>
                  <a:srgbClr val="00F9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INDEXACIÓN</a:t>
            </a:r>
            <a:endParaRPr lang="en-US" sz="1200" dirty="0"/>
          </a:p>
        </p:txBody>
      </p:sp>
      <p:sp>
        <p:nvSpPr>
          <p:cNvPr id="23" name="Text 15"/>
          <p:cNvSpPr/>
          <p:nvPr/>
        </p:nvSpPr>
        <p:spPr>
          <a:xfrm>
            <a:off x="9429750" y="3876675"/>
            <a:ext cx="1058168" cy="1660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08"/>
              </a:lnSpc>
              <a:buNone/>
            </a:pPr>
            <a:r>
              <a:rPr lang="en-US" sz="1200" b="1" dirty="0">
                <a:solidFill>
                  <a:srgbClr val="A060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BÚSQUEDA</a:t>
            </a:r>
            <a:endParaRPr lang="en-US" sz="1200" dirty="0"/>
          </a:p>
        </p:txBody>
      </p:sp>
      <p:sp>
        <p:nvSpPr>
          <p:cNvPr id="25" name="Text 17"/>
          <p:cNvSpPr/>
          <p:nvPr/>
        </p:nvSpPr>
        <p:spPr>
          <a:xfrm>
            <a:off x="1323975" y="4505325"/>
            <a:ext cx="2294483" cy="6226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26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Los documentos se dividen
en fragmentos (chunks)
optimizados para búsqueda
eficiente</a:t>
            </a:r>
            <a:endParaRPr lang="en-US" sz="1125" dirty="0"/>
          </a:p>
        </p:txBody>
      </p:sp>
      <p:sp>
        <p:nvSpPr>
          <p:cNvPr id="26" name="Text 18"/>
          <p:cNvSpPr/>
          <p:nvPr/>
        </p:nvSpPr>
        <p:spPr>
          <a:xfrm>
            <a:off x="5105400" y="4505325"/>
            <a:ext cx="2221111" cy="6226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26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Cada fragmento se indexa
con búsqueda semántica y
por palabras clave para
recuperación precisa</a:t>
            </a:r>
            <a:endParaRPr lang="en-US" sz="1125" dirty="0"/>
          </a:p>
        </p:txBody>
      </p:sp>
      <p:sp>
        <p:nvSpPr>
          <p:cNvPr id="27" name="Text 19"/>
          <p:cNvSpPr/>
          <p:nvPr/>
        </p:nvSpPr>
        <p:spPr>
          <a:xfrm>
            <a:off x="8867775" y="4505325"/>
            <a:ext cx="2231678" cy="6226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26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Al recibir una pregunta, el
sistema recupera los
fragmentos más relevantes
y genera la respuesta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7467" y="2695129"/>
            <a:ext cx="1255663" cy="124807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4196" y="2695129"/>
            <a:ext cx="1280071" cy="127545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4165" y="2626519"/>
            <a:ext cx="1389757" cy="1385292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714375" y="1000125"/>
            <a:ext cx="11477625" cy="411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3240"/>
              </a:lnSpc>
            </a:pPr>
            <a:r>
              <a:rPr lang="en-US" sz="23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RESULTADO: </a:t>
            </a:r>
            <a:r>
              <a:rPr lang="es-CO" sz="23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Instrumento de Aprendizaje y Generación de Nuevo Conocimiento</a:t>
            </a:r>
            <a:endParaRPr lang="en-US" sz="2300" dirty="0"/>
          </a:p>
        </p:txBody>
      </p:sp>
      <p:sp>
        <p:nvSpPr>
          <p:cNvPr id="8" name="Text 1"/>
          <p:cNvSpPr/>
          <p:nvPr/>
        </p:nvSpPr>
        <p:spPr>
          <a:xfrm>
            <a:off x="1381125" y="5915025"/>
            <a:ext cx="2030730" cy="5701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490"/>
              </a:lnSpc>
              <a:buNone/>
            </a:pPr>
            <a:r>
              <a:rPr lang="en-US" sz="3075" b="1" dirty="0">
                <a:solidFill>
                  <a:srgbClr val="39F68D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99%</a:t>
            </a:r>
            <a:endParaRPr lang="en-US" sz="3075" dirty="0"/>
          </a:p>
        </p:txBody>
      </p:sp>
      <p:sp>
        <p:nvSpPr>
          <p:cNvPr id="9" name="Text 2"/>
          <p:cNvSpPr/>
          <p:nvPr/>
        </p:nvSpPr>
        <p:spPr>
          <a:xfrm>
            <a:off x="1143000" y="4143375"/>
            <a:ext cx="2116336" cy="552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75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Cero
Alucinaciones</a:t>
            </a:r>
            <a:endParaRPr lang="en-US" sz="1875" dirty="0"/>
          </a:p>
        </p:txBody>
      </p:sp>
      <p:sp>
        <p:nvSpPr>
          <p:cNvPr id="10" name="Text 3"/>
          <p:cNvSpPr/>
          <p:nvPr/>
        </p:nvSpPr>
        <p:spPr>
          <a:xfrm>
            <a:off x="5286375" y="4143375"/>
            <a:ext cx="1822996" cy="5744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62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Siempre
Actualizado</a:t>
            </a:r>
            <a:endParaRPr lang="en-US" sz="1950" dirty="0"/>
          </a:p>
        </p:txBody>
      </p:sp>
      <p:sp>
        <p:nvSpPr>
          <p:cNvPr id="11" name="Text 4"/>
          <p:cNvSpPr/>
          <p:nvPr/>
        </p:nvSpPr>
        <p:spPr>
          <a:xfrm>
            <a:off x="9391650" y="4143375"/>
            <a:ext cx="1613446" cy="552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75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Experto en
</a:t>
            </a:r>
            <a:r>
              <a:rPr lang="en-US" sz="1875" b="1" dirty="0" err="1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Conocimiento</a:t>
            </a:r>
            <a:endParaRPr lang="en-US" sz="1875" dirty="0"/>
          </a:p>
        </p:txBody>
      </p:sp>
      <p:sp>
        <p:nvSpPr>
          <p:cNvPr id="12" name="Text 5"/>
          <p:cNvSpPr/>
          <p:nvPr/>
        </p:nvSpPr>
        <p:spPr>
          <a:xfrm>
            <a:off x="1933575" y="514350"/>
            <a:ext cx="1927771" cy="198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59"/>
              </a:lnSpc>
              <a:buNone/>
            </a:pPr>
            <a:r>
              <a:rPr lang="en-US" sz="1575" b="1" dirty="0">
                <a:solidFill>
                  <a:srgbClr val="39F68D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RESULTADO </a:t>
            </a:r>
            <a:endParaRPr lang="en-US" sz="1575" dirty="0"/>
          </a:p>
        </p:txBody>
      </p:sp>
      <p:sp>
        <p:nvSpPr>
          <p:cNvPr id="13" name="Text 6"/>
          <p:cNvSpPr/>
          <p:nvPr/>
        </p:nvSpPr>
        <p:spPr>
          <a:xfrm>
            <a:off x="714375" y="485775"/>
            <a:ext cx="64770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b="1" dirty="0">
                <a:solidFill>
                  <a:srgbClr val="7683D2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06</a:t>
            </a:r>
            <a:endParaRPr lang="en-US" sz="1275" dirty="0"/>
          </a:p>
        </p:txBody>
      </p:sp>
      <p:sp>
        <p:nvSpPr>
          <p:cNvPr id="14" name="Text 7"/>
          <p:cNvSpPr/>
          <p:nvPr/>
        </p:nvSpPr>
        <p:spPr>
          <a:xfrm>
            <a:off x="1095375" y="485775"/>
            <a:ext cx="64770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b="1" dirty="0">
                <a:solidFill>
                  <a:srgbClr val="7683D2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08</a:t>
            </a:r>
            <a:endParaRPr lang="en-US" sz="1275" dirty="0"/>
          </a:p>
        </p:txBody>
      </p:sp>
      <p:sp>
        <p:nvSpPr>
          <p:cNvPr id="16" name="Text 9"/>
          <p:cNvSpPr/>
          <p:nvPr/>
        </p:nvSpPr>
        <p:spPr>
          <a:xfrm>
            <a:off x="714375" y="1943100"/>
            <a:ext cx="11477625" cy="3442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11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El </a:t>
            </a:r>
            <a:r>
              <a:rPr lang="en-US" sz="1950" dirty="0" err="1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impacto</a:t>
            </a:r>
            <a:r>
              <a:rPr lang="en-US" sz="195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950" dirty="0" err="1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directo</a:t>
            </a:r>
            <a:r>
              <a:rPr lang="en-US" sz="195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950" dirty="0" err="1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en</a:t>
            </a:r>
            <a:r>
              <a:rPr lang="en-US" sz="195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la </a:t>
            </a:r>
            <a:r>
              <a:rPr lang="en-US" sz="1950" dirty="0" err="1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calidad</a:t>
            </a:r>
            <a:r>
              <a:rPr lang="en-US" sz="195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de las </a:t>
            </a:r>
            <a:r>
              <a:rPr lang="en-US" sz="1950" dirty="0" err="1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interacciones</a:t>
            </a:r>
            <a:r>
              <a:rPr lang="en-US" sz="195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con </a:t>
            </a:r>
            <a:r>
              <a:rPr lang="en-US" sz="1950" dirty="0" err="1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los</a:t>
            </a:r>
            <a:r>
              <a:rPr lang="en-US" sz="195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950" dirty="0" err="1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usuarios</a:t>
            </a:r>
            <a:endParaRPr lang="en-US" sz="1950" dirty="0"/>
          </a:p>
        </p:txBody>
      </p:sp>
      <p:sp>
        <p:nvSpPr>
          <p:cNvPr id="17" name="Text 10"/>
          <p:cNvSpPr/>
          <p:nvPr/>
        </p:nvSpPr>
        <p:spPr>
          <a:xfrm>
            <a:off x="3105150" y="6086475"/>
            <a:ext cx="908685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de consultas respondidas correctamente desde el Banco de Conocimientos</a:t>
            </a:r>
            <a:endParaRPr lang="en-US" sz="1575" dirty="0"/>
          </a:p>
        </p:txBody>
      </p:sp>
      <p:sp>
        <p:nvSpPr>
          <p:cNvPr id="18" name="Text 11"/>
          <p:cNvSpPr/>
          <p:nvPr/>
        </p:nvSpPr>
        <p:spPr>
          <a:xfrm>
            <a:off x="790575" y="4886325"/>
            <a:ext cx="2870746" cy="7864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4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El bot recupera información de
fuentes autorizadas, eliminando
respuestas inventadas o
engañosas</a:t>
            </a:r>
            <a:endParaRPr lang="en-US" sz="1200" dirty="0"/>
          </a:p>
        </p:txBody>
      </p:sp>
      <p:sp>
        <p:nvSpPr>
          <p:cNvPr id="19" name="Text 12"/>
          <p:cNvSpPr/>
          <p:nvPr/>
        </p:nvSpPr>
        <p:spPr>
          <a:xfrm>
            <a:off x="4857750" y="4886325"/>
            <a:ext cx="2734568" cy="7864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4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Accede a contenido en vivo de
documentos y sitios web,
reflejando operaciones y
ofertas actuales</a:t>
            </a:r>
            <a:endParaRPr lang="en-US" sz="1200" dirty="0"/>
          </a:p>
        </p:txBody>
      </p:sp>
      <p:sp>
        <p:nvSpPr>
          <p:cNvPr id="20" name="Text 13"/>
          <p:cNvSpPr/>
          <p:nvPr/>
        </p:nvSpPr>
        <p:spPr>
          <a:xfrm>
            <a:off x="8753475" y="4886325"/>
            <a:ext cx="3027908" cy="7864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4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Entrenado con tus propios datos,
el bot comprende productos,
procesos y términos
específicos de la industria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96618-799B-21AE-1E67-E3486DE6F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D57F5801-C73B-83D3-B977-A64837533C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ChatUGI">
            <a:hlinkClick r:id="" action="ppaction://media"/>
            <a:extLst>
              <a:ext uri="{FF2B5EF4-FFF2-40B4-BE49-F238E27FC236}">
                <a16:creationId xmlns:a16="http://schemas.microsoft.com/office/drawing/2014/main" id="{2B856CD7-CB7D-DB64-C766-87B648461E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5049" y="846192"/>
            <a:ext cx="5144214" cy="5221570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F07C6E5D-5D64-0768-ACDB-F34C65D851CF}"/>
              </a:ext>
            </a:extLst>
          </p:cNvPr>
          <p:cNvSpPr/>
          <p:nvPr/>
        </p:nvSpPr>
        <p:spPr>
          <a:xfrm>
            <a:off x="2771775" y="245839"/>
            <a:ext cx="1186621" cy="411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3240"/>
              </a:lnSpc>
            </a:pPr>
            <a:r>
              <a:rPr lang="en-US" sz="23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VIDEO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408727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E1122-B05D-86D1-ECBC-FA634182F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E0F0EFC4-2B52-6F86-9CA8-C3C8447D2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9EF3585-229A-BD6D-590D-0F0D53049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312" y="391061"/>
            <a:ext cx="5108713" cy="585071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8F95E9B-213B-DB6D-CF92-BD369424B4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5308" y="1421295"/>
            <a:ext cx="4015409" cy="401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51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4D9D2C4-7112-41D4-0313-DFF66B4C1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13" y="1282"/>
            <a:ext cx="12191987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9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503</Words>
  <Application>Microsoft Office PowerPoint</Application>
  <PresentationFormat>Widescreen</PresentationFormat>
  <Paragraphs>73</Paragraphs>
  <Slides>9</Slides>
  <Notes>7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ROY WALDHIERSEN MORALES PEREZ</cp:lastModifiedBy>
  <cp:revision>11</cp:revision>
  <dcterms:created xsi:type="dcterms:W3CDTF">2026-04-06T20:27:37Z</dcterms:created>
  <dcterms:modified xsi:type="dcterms:W3CDTF">2026-04-16T21:54:41Z</dcterms:modified>
</cp:coreProperties>
</file>