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63" r:id="rId5"/>
    <p:sldId id="264" r:id="rId6"/>
    <p:sldId id="265" r:id="rId7"/>
    <p:sldId id="258" r:id="rId8"/>
    <p:sldId id="259" r:id="rId9"/>
    <p:sldId id="260" r:id="rId10"/>
    <p:sldId id="261" r:id="rId11"/>
    <p:sldId id="26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1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C39A"/>
    <a:srgbClr val="21295C"/>
    <a:srgbClr val="065A82"/>
    <a:srgbClr val="1C7293"/>
    <a:srgbClr val="1C9E85"/>
    <a:srgbClr val="DDF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5B939-C926-4239-6084-3F15179D1BE3}" v="2" dt="2026-04-15T19:06:06.068"/>
    <p1510:client id="{5FB9D9FA-21EE-11E7-71ED-9680D4ED964C}" v="4" dt="2026-04-15T18:52:08.240"/>
    <p1510:client id="{731EEB83-BE17-A644-BD05-6B5DAA12ACCC}" v="57" dt="2026-04-15T17:15:20.123"/>
    <p1510:client id="{DCA49728-7A53-48D6-A177-D7DF32D03BE5}" v="26" dt="2026-04-15T19:38:50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ÁS DURÁN BECERRA" userId="S::tomas.duran@uniminuto.edu::d01f322d-74c2-4baa-b1e8-51d1722b260c" providerId="AD" clId="Web-{2145B939-C926-4239-6084-3F15179D1BE3}"/>
    <pc:docChg chg="modSld">
      <pc:chgData name="TOMÁS DURÁN BECERRA" userId="S::tomas.duran@uniminuto.edu::d01f322d-74c2-4baa-b1e8-51d1722b260c" providerId="AD" clId="Web-{2145B939-C926-4239-6084-3F15179D1BE3}" dt="2026-04-15T19:06:06.068" v="1" actId="20577"/>
      <pc:docMkLst>
        <pc:docMk/>
      </pc:docMkLst>
      <pc:sldChg chg="modSp">
        <pc:chgData name="TOMÁS DURÁN BECERRA" userId="S::tomas.duran@uniminuto.edu::d01f322d-74c2-4baa-b1e8-51d1722b260c" providerId="AD" clId="Web-{2145B939-C926-4239-6084-3F15179D1BE3}" dt="2026-04-15T19:06:06.068" v="1" actId="20577"/>
        <pc:sldMkLst>
          <pc:docMk/>
          <pc:sldMk cId="0" sldId="278"/>
        </pc:sldMkLst>
        <pc:spChg chg="mod">
          <ac:chgData name="TOMÁS DURÁN BECERRA" userId="S::tomas.duran@uniminuto.edu::d01f322d-74c2-4baa-b1e8-51d1722b260c" providerId="AD" clId="Web-{2145B939-C926-4239-6084-3F15179D1BE3}" dt="2026-04-15T19:06:06.068" v="1" actId="20577"/>
          <ac:spMkLst>
            <pc:docMk/>
            <pc:sldMk cId="0" sldId="278"/>
            <ac:spMk id="11" creationId="{00000000-0000-0000-0000-000000000000}"/>
          </ac:spMkLst>
        </pc:spChg>
      </pc:sldChg>
    </pc:docChg>
  </pc:docChgLst>
  <pc:docChgLst>
    <pc:chgData name="GABRIELA OTALORA GONZALEZ" userId="65e0241d-b124-43d8-9190-f5fb37c04881" providerId="ADAL" clId="{3BC569C7-1F05-51D0-806D-08F092136342}"/>
    <pc:docChg chg="undo custSel addSld modSld sldOrd">
      <pc:chgData name="GABRIELA OTALORA GONZALEZ" userId="65e0241d-b124-43d8-9190-f5fb37c04881" providerId="ADAL" clId="{3BC569C7-1F05-51D0-806D-08F092136342}" dt="2026-04-15T17:15:20.123" v="56" actId="1076"/>
      <pc:docMkLst>
        <pc:docMk/>
      </pc:docMkLst>
      <pc:sldChg chg="delSp mod">
        <pc:chgData name="GABRIELA OTALORA GONZALEZ" userId="65e0241d-b124-43d8-9190-f5fb37c04881" providerId="ADAL" clId="{3BC569C7-1F05-51D0-806D-08F092136342}" dt="2026-04-15T17:09:59.790" v="0" actId="478"/>
        <pc:sldMkLst>
          <pc:docMk/>
          <pc:sldMk cId="0" sldId="259"/>
        </pc:sldMkLst>
        <pc:spChg chg="del">
          <ac:chgData name="GABRIELA OTALORA GONZALEZ" userId="65e0241d-b124-43d8-9190-f5fb37c04881" providerId="ADAL" clId="{3BC569C7-1F05-51D0-806D-08F092136342}" dt="2026-04-15T17:09:59.790" v="0" actId="478"/>
          <ac:spMkLst>
            <pc:docMk/>
            <pc:sldMk cId="0" sldId="259"/>
            <ac:spMk id="19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01.747" v="1" actId="478"/>
        <pc:sldMkLst>
          <pc:docMk/>
          <pc:sldMk cId="0" sldId="260"/>
        </pc:sldMkLst>
        <pc:spChg chg="del">
          <ac:chgData name="GABRIELA OTALORA GONZALEZ" userId="65e0241d-b124-43d8-9190-f5fb37c04881" providerId="ADAL" clId="{3BC569C7-1F05-51D0-806D-08F092136342}" dt="2026-04-15T17:10:01.747" v="1" actId="478"/>
          <ac:spMkLst>
            <pc:docMk/>
            <pc:sldMk cId="0" sldId="260"/>
            <ac:spMk id="22" creationId="{00000000-0000-0000-0000-000000000000}"/>
          </ac:spMkLst>
        </pc:spChg>
      </pc:sldChg>
      <pc:sldChg chg="delSp modSp mod">
        <pc:chgData name="GABRIELA OTALORA GONZALEZ" userId="65e0241d-b124-43d8-9190-f5fb37c04881" providerId="ADAL" clId="{3BC569C7-1F05-51D0-806D-08F092136342}" dt="2026-04-15T17:11:45.374" v="24" actId="1076"/>
        <pc:sldMkLst>
          <pc:docMk/>
          <pc:sldMk cId="0" sldId="261"/>
        </pc:sldMkLst>
        <pc:spChg chg="mod">
          <ac:chgData name="GABRIELA OTALORA GONZALEZ" userId="65e0241d-b124-43d8-9190-f5fb37c04881" providerId="ADAL" clId="{3BC569C7-1F05-51D0-806D-08F092136342}" dt="2026-04-15T17:11:23.705" v="21" actId="12789"/>
          <ac:spMkLst>
            <pc:docMk/>
            <pc:sldMk cId="0" sldId="261"/>
            <ac:spMk id="9" creationId="{00000000-0000-0000-0000-000000000000}"/>
          </ac:spMkLst>
        </pc:spChg>
        <pc:spChg chg="mod">
          <ac:chgData name="GABRIELA OTALORA GONZALEZ" userId="65e0241d-b124-43d8-9190-f5fb37c04881" providerId="ADAL" clId="{3BC569C7-1F05-51D0-806D-08F092136342}" dt="2026-04-15T17:11:08.494" v="20" actId="12789"/>
          <ac:spMkLst>
            <pc:docMk/>
            <pc:sldMk cId="0" sldId="261"/>
            <ac:spMk id="14" creationId="{00000000-0000-0000-0000-000000000000}"/>
          </ac:spMkLst>
        </pc:spChg>
        <pc:spChg chg="mod">
          <ac:chgData name="GABRIELA OTALORA GONZALEZ" userId="65e0241d-b124-43d8-9190-f5fb37c04881" providerId="ADAL" clId="{3BC569C7-1F05-51D0-806D-08F092136342}" dt="2026-04-15T17:11:45.374" v="24" actId="1076"/>
          <ac:spMkLst>
            <pc:docMk/>
            <pc:sldMk cId="0" sldId="261"/>
            <ac:spMk id="15" creationId="{00000000-0000-0000-0000-000000000000}"/>
          </ac:spMkLst>
        </pc:spChg>
        <pc:spChg chg="mod">
          <ac:chgData name="GABRIELA OTALORA GONZALEZ" userId="65e0241d-b124-43d8-9190-f5fb37c04881" providerId="ADAL" clId="{3BC569C7-1F05-51D0-806D-08F092136342}" dt="2026-04-15T17:11:30.933" v="22" actId="12788"/>
          <ac:spMkLst>
            <pc:docMk/>
            <pc:sldMk cId="0" sldId="261"/>
            <ac:spMk id="20" creationId="{00000000-0000-0000-0000-000000000000}"/>
          </ac:spMkLst>
        </pc:spChg>
        <pc:spChg chg="mod">
          <ac:chgData name="GABRIELA OTALORA GONZALEZ" userId="65e0241d-b124-43d8-9190-f5fb37c04881" providerId="ADAL" clId="{3BC569C7-1F05-51D0-806D-08F092136342}" dt="2026-04-15T17:11:36.270" v="23" actId="1076"/>
          <ac:spMkLst>
            <pc:docMk/>
            <pc:sldMk cId="0" sldId="261"/>
            <ac:spMk id="21" creationId="{00000000-0000-0000-0000-000000000000}"/>
          </ac:spMkLst>
        </pc:spChg>
        <pc:spChg chg="del">
          <ac:chgData name="GABRIELA OTALORA GONZALEZ" userId="65e0241d-b124-43d8-9190-f5fb37c04881" providerId="ADAL" clId="{3BC569C7-1F05-51D0-806D-08F092136342}" dt="2026-04-15T17:10:03.118" v="2" actId="478"/>
          <ac:spMkLst>
            <pc:docMk/>
            <pc:sldMk cId="0" sldId="261"/>
            <ac:spMk id="24" creationId="{00000000-0000-0000-0000-000000000000}"/>
          </ac:spMkLst>
        </pc:spChg>
        <pc:spChg chg="mod">
          <ac:chgData name="GABRIELA OTALORA GONZALEZ" userId="65e0241d-b124-43d8-9190-f5fb37c04881" providerId="ADAL" clId="{3BC569C7-1F05-51D0-806D-08F092136342}" dt="2026-04-15T17:11:08.494" v="20" actId="12789"/>
          <ac:spMkLst>
            <pc:docMk/>
            <pc:sldMk cId="0" sldId="261"/>
            <ac:spMk id="30" creationId="{83739C5B-4CB3-5115-9868-E77877614D5C}"/>
          </ac:spMkLst>
        </pc:spChg>
        <pc:spChg chg="mod">
          <ac:chgData name="GABRIELA OTALORA GONZALEZ" userId="65e0241d-b124-43d8-9190-f5fb37c04881" providerId="ADAL" clId="{3BC569C7-1F05-51D0-806D-08F092136342}" dt="2026-04-15T17:11:23.705" v="21" actId="12789"/>
          <ac:spMkLst>
            <pc:docMk/>
            <pc:sldMk cId="0" sldId="261"/>
            <ac:spMk id="31" creationId="{F39AC5FD-2393-66D4-BD92-5F06EA255776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04.449" v="3" actId="478"/>
        <pc:sldMkLst>
          <pc:docMk/>
          <pc:sldMk cId="0" sldId="262"/>
        </pc:sldMkLst>
        <pc:spChg chg="del">
          <ac:chgData name="GABRIELA OTALORA GONZALEZ" userId="65e0241d-b124-43d8-9190-f5fb37c04881" providerId="ADAL" clId="{3BC569C7-1F05-51D0-806D-08F092136342}" dt="2026-04-15T17:10:04.449" v="3" actId="478"/>
          <ac:spMkLst>
            <pc:docMk/>
            <pc:sldMk cId="0" sldId="262"/>
            <ac:spMk id="23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08.229" v="4" actId="478"/>
        <pc:sldMkLst>
          <pc:docMk/>
          <pc:sldMk cId="0" sldId="267"/>
        </pc:sldMkLst>
        <pc:spChg chg="del">
          <ac:chgData name="GABRIELA OTALORA GONZALEZ" userId="65e0241d-b124-43d8-9190-f5fb37c04881" providerId="ADAL" clId="{3BC569C7-1F05-51D0-806D-08F092136342}" dt="2026-04-15T17:10:08.229" v="4" actId="478"/>
          <ac:spMkLst>
            <pc:docMk/>
            <pc:sldMk cId="0" sldId="267"/>
            <ac:spMk id="19" creationId="{00000000-0000-0000-0000-000000000000}"/>
          </ac:spMkLst>
        </pc:spChg>
      </pc:sldChg>
      <pc:sldChg chg="delSp modSp mod">
        <pc:chgData name="GABRIELA OTALORA GONZALEZ" userId="65e0241d-b124-43d8-9190-f5fb37c04881" providerId="ADAL" clId="{3BC569C7-1F05-51D0-806D-08F092136342}" dt="2026-04-15T17:10:10.667" v="6" actId="478"/>
        <pc:sldMkLst>
          <pc:docMk/>
          <pc:sldMk cId="0" sldId="268"/>
        </pc:sldMkLst>
        <pc:spChg chg="del mod">
          <ac:chgData name="GABRIELA OTALORA GONZALEZ" userId="65e0241d-b124-43d8-9190-f5fb37c04881" providerId="ADAL" clId="{3BC569C7-1F05-51D0-806D-08F092136342}" dt="2026-04-15T17:10:10.667" v="6" actId="478"/>
          <ac:spMkLst>
            <pc:docMk/>
            <pc:sldMk cId="0" sldId="268"/>
            <ac:spMk id="22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11.949" v="7" actId="478"/>
        <pc:sldMkLst>
          <pc:docMk/>
          <pc:sldMk cId="0" sldId="269"/>
        </pc:sldMkLst>
        <pc:spChg chg="del">
          <ac:chgData name="GABRIELA OTALORA GONZALEZ" userId="65e0241d-b124-43d8-9190-f5fb37c04881" providerId="ADAL" clId="{3BC569C7-1F05-51D0-806D-08F092136342}" dt="2026-04-15T17:10:11.949" v="7" actId="478"/>
          <ac:spMkLst>
            <pc:docMk/>
            <pc:sldMk cId="0" sldId="269"/>
            <ac:spMk id="24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14.289" v="8" actId="478"/>
        <pc:sldMkLst>
          <pc:docMk/>
          <pc:sldMk cId="0" sldId="270"/>
        </pc:sldMkLst>
        <pc:spChg chg="del">
          <ac:chgData name="GABRIELA OTALORA GONZALEZ" userId="65e0241d-b124-43d8-9190-f5fb37c04881" providerId="ADAL" clId="{3BC569C7-1F05-51D0-806D-08F092136342}" dt="2026-04-15T17:10:14.289" v="8" actId="478"/>
          <ac:spMkLst>
            <pc:docMk/>
            <pc:sldMk cId="0" sldId="270"/>
            <ac:spMk id="23" creationId="{00000000-0000-0000-0000-000000000000}"/>
          </ac:spMkLst>
        </pc:spChg>
      </pc:sldChg>
      <pc:sldChg chg="delSp modSp mod">
        <pc:chgData name="GABRIELA OTALORA GONZALEZ" userId="65e0241d-b124-43d8-9190-f5fb37c04881" providerId="ADAL" clId="{3BC569C7-1F05-51D0-806D-08F092136342}" dt="2026-04-15T17:10:25.223" v="10" actId="478"/>
        <pc:sldMkLst>
          <pc:docMk/>
          <pc:sldMk cId="0" sldId="272"/>
        </pc:sldMkLst>
        <pc:spChg chg="del">
          <ac:chgData name="GABRIELA OTALORA GONZALEZ" userId="65e0241d-b124-43d8-9190-f5fb37c04881" providerId="ADAL" clId="{3BC569C7-1F05-51D0-806D-08F092136342}" dt="2026-04-15T17:10:25.223" v="10" actId="478"/>
          <ac:spMkLst>
            <pc:docMk/>
            <pc:sldMk cId="0" sldId="272"/>
            <ac:spMk id="19" creationId="{00000000-0000-0000-0000-000000000000}"/>
          </ac:spMkLst>
        </pc:spChg>
        <pc:picChg chg="mod">
          <ac:chgData name="GABRIELA OTALORA GONZALEZ" userId="65e0241d-b124-43d8-9190-f5fb37c04881" providerId="ADAL" clId="{3BC569C7-1F05-51D0-806D-08F092136342}" dt="2026-04-15T17:10:22.447" v="9" actId="167"/>
          <ac:picMkLst>
            <pc:docMk/>
            <pc:sldMk cId="0" sldId="272"/>
            <ac:picMk id="20" creationId="{E9367A42-3D5B-B66D-78CF-1020DC185862}"/>
          </ac:picMkLst>
        </pc:picChg>
      </pc:sldChg>
      <pc:sldChg chg="delSp mod">
        <pc:chgData name="GABRIELA OTALORA GONZALEZ" userId="65e0241d-b124-43d8-9190-f5fb37c04881" providerId="ADAL" clId="{3BC569C7-1F05-51D0-806D-08F092136342}" dt="2026-04-15T17:10:27.535" v="11" actId="478"/>
        <pc:sldMkLst>
          <pc:docMk/>
          <pc:sldMk cId="0" sldId="273"/>
        </pc:sldMkLst>
        <pc:spChg chg="del">
          <ac:chgData name="GABRIELA OTALORA GONZALEZ" userId="65e0241d-b124-43d8-9190-f5fb37c04881" providerId="ADAL" clId="{3BC569C7-1F05-51D0-806D-08F092136342}" dt="2026-04-15T17:10:27.535" v="11" actId="478"/>
          <ac:spMkLst>
            <pc:docMk/>
            <pc:sldMk cId="0" sldId="273"/>
            <ac:spMk id="22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29.046" v="12" actId="478"/>
        <pc:sldMkLst>
          <pc:docMk/>
          <pc:sldMk cId="0" sldId="274"/>
        </pc:sldMkLst>
        <pc:spChg chg="del">
          <ac:chgData name="GABRIELA OTALORA GONZALEZ" userId="65e0241d-b124-43d8-9190-f5fb37c04881" providerId="ADAL" clId="{3BC569C7-1F05-51D0-806D-08F092136342}" dt="2026-04-15T17:10:29.046" v="12" actId="478"/>
          <ac:spMkLst>
            <pc:docMk/>
            <pc:sldMk cId="0" sldId="274"/>
            <ac:spMk id="24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30.560" v="13" actId="478"/>
        <pc:sldMkLst>
          <pc:docMk/>
          <pc:sldMk cId="0" sldId="275"/>
        </pc:sldMkLst>
        <pc:spChg chg="del">
          <ac:chgData name="GABRIELA OTALORA GONZALEZ" userId="65e0241d-b124-43d8-9190-f5fb37c04881" providerId="ADAL" clId="{3BC569C7-1F05-51D0-806D-08F092136342}" dt="2026-04-15T17:10:30.560" v="13" actId="478"/>
          <ac:spMkLst>
            <pc:docMk/>
            <pc:sldMk cId="0" sldId="275"/>
            <ac:spMk id="23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32.846" v="14" actId="478"/>
        <pc:sldMkLst>
          <pc:docMk/>
          <pc:sldMk cId="0" sldId="277"/>
        </pc:sldMkLst>
        <pc:spChg chg="del">
          <ac:chgData name="GABRIELA OTALORA GONZALEZ" userId="65e0241d-b124-43d8-9190-f5fb37c04881" providerId="ADAL" clId="{3BC569C7-1F05-51D0-806D-08F092136342}" dt="2026-04-15T17:10:32.846" v="14" actId="478"/>
          <ac:spMkLst>
            <pc:docMk/>
            <pc:sldMk cId="0" sldId="277"/>
            <ac:spMk id="19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34.128" v="15" actId="478"/>
        <pc:sldMkLst>
          <pc:docMk/>
          <pc:sldMk cId="0" sldId="278"/>
        </pc:sldMkLst>
        <pc:spChg chg="del">
          <ac:chgData name="GABRIELA OTALORA GONZALEZ" userId="65e0241d-b124-43d8-9190-f5fb37c04881" providerId="ADAL" clId="{3BC569C7-1F05-51D0-806D-08F092136342}" dt="2026-04-15T17:10:34.128" v="15" actId="478"/>
          <ac:spMkLst>
            <pc:docMk/>
            <pc:sldMk cId="0" sldId="278"/>
            <ac:spMk id="22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35.362" v="16" actId="478"/>
        <pc:sldMkLst>
          <pc:docMk/>
          <pc:sldMk cId="0" sldId="279"/>
        </pc:sldMkLst>
        <pc:spChg chg="del">
          <ac:chgData name="GABRIELA OTALORA GONZALEZ" userId="65e0241d-b124-43d8-9190-f5fb37c04881" providerId="ADAL" clId="{3BC569C7-1F05-51D0-806D-08F092136342}" dt="2026-04-15T17:10:35.362" v="16" actId="478"/>
          <ac:spMkLst>
            <pc:docMk/>
            <pc:sldMk cId="0" sldId="279"/>
            <ac:spMk id="24" creationId="{00000000-0000-0000-0000-000000000000}"/>
          </ac:spMkLst>
        </pc:spChg>
      </pc:sldChg>
      <pc:sldChg chg="delSp mod">
        <pc:chgData name="GABRIELA OTALORA GONZALEZ" userId="65e0241d-b124-43d8-9190-f5fb37c04881" providerId="ADAL" clId="{3BC569C7-1F05-51D0-806D-08F092136342}" dt="2026-04-15T17:10:36.566" v="17" actId="478"/>
        <pc:sldMkLst>
          <pc:docMk/>
          <pc:sldMk cId="0" sldId="280"/>
        </pc:sldMkLst>
        <pc:spChg chg="del">
          <ac:chgData name="GABRIELA OTALORA GONZALEZ" userId="65e0241d-b124-43d8-9190-f5fb37c04881" providerId="ADAL" clId="{3BC569C7-1F05-51D0-806D-08F092136342}" dt="2026-04-15T17:10:36.566" v="17" actId="478"/>
          <ac:spMkLst>
            <pc:docMk/>
            <pc:sldMk cId="0" sldId="280"/>
            <ac:spMk id="23" creationId="{00000000-0000-0000-0000-000000000000}"/>
          </ac:spMkLst>
        </pc:spChg>
      </pc:sldChg>
      <pc:sldChg chg="delSp modSp add mod ord">
        <pc:chgData name="GABRIELA OTALORA GONZALEZ" userId="65e0241d-b124-43d8-9190-f5fb37c04881" providerId="ADAL" clId="{3BC569C7-1F05-51D0-806D-08F092136342}" dt="2026-04-15T17:15:20.123" v="56" actId="1076"/>
        <pc:sldMkLst>
          <pc:docMk/>
          <pc:sldMk cId="938980908" sldId="281"/>
        </pc:sldMkLst>
        <pc:spChg chg="mod">
          <ac:chgData name="GABRIELA OTALORA GONZALEZ" userId="65e0241d-b124-43d8-9190-f5fb37c04881" providerId="ADAL" clId="{3BC569C7-1F05-51D0-806D-08F092136342}" dt="2026-04-15T17:15:20.123" v="56" actId="1076"/>
          <ac:spMkLst>
            <pc:docMk/>
            <pc:sldMk cId="938980908" sldId="281"/>
            <ac:spMk id="3" creationId="{841EE92C-D750-DABB-C8C1-C830CEE90CCB}"/>
          </ac:spMkLst>
        </pc:spChg>
        <pc:spChg chg="del">
          <ac:chgData name="GABRIELA OTALORA GONZALEZ" userId="65e0241d-b124-43d8-9190-f5fb37c04881" providerId="ADAL" clId="{3BC569C7-1F05-51D0-806D-08F092136342}" dt="2026-04-15T17:12:46.088" v="29" actId="478"/>
          <ac:spMkLst>
            <pc:docMk/>
            <pc:sldMk cId="938980908" sldId="281"/>
            <ac:spMk id="4" creationId="{76A9054C-7EBF-964E-6360-5D9BB031E927}"/>
          </ac:spMkLst>
        </pc:spChg>
        <pc:picChg chg="mod modCrop">
          <ac:chgData name="GABRIELA OTALORA GONZALEZ" userId="65e0241d-b124-43d8-9190-f5fb37c04881" providerId="ADAL" clId="{3BC569C7-1F05-51D0-806D-08F092136342}" dt="2026-04-15T17:15:16.092" v="55" actId="12788"/>
          <ac:picMkLst>
            <pc:docMk/>
            <pc:sldMk cId="938980908" sldId="281"/>
            <ac:picMk id="10" creationId="{351DFE5E-354D-7108-ED80-A30E7BFBE60B}"/>
          </ac:picMkLst>
        </pc:picChg>
      </pc:sldChg>
    </pc:docChg>
  </pc:docChgLst>
  <pc:docChgLst>
    <pc:chgData name="SEBASTIAN ARCHILA QUIÑONES" userId="94bfb65c-ca6c-4eb6-9aad-74a951763f26" providerId="ADAL" clId="{80AC6570-5FDC-41BB-9F59-DCB7A47C4D10}"/>
    <pc:docChg chg="custSel addSld modSld sldOrd">
      <pc:chgData name="SEBASTIAN ARCHILA QUIÑONES" userId="94bfb65c-ca6c-4eb6-9aad-74a951763f26" providerId="ADAL" clId="{80AC6570-5FDC-41BB-9F59-DCB7A47C4D10}" dt="2026-04-15T19:47:00.102" v="27"/>
      <pc:docMkLst>
        <pc:docMk/>
      </pc:docMkLst>
      <pc:sldChg chg="addSp delSp modSp mod">
        <pc:chgData name="SEBASTIAN ARCHILA QUIÑONES" userId="94bfb65c-ca6c-4eb6-9aad-74a951763f26" providerId="ADAL" clId="{80AC6570-5FDC-41BB-9F59-DCB7A47C4D10}" dt="2026-04-15T19:07:10.941" v="6" actId="14100"/>
        <pc:sldMkLst>
          <pc:docMk/>
          <pc:sldMk cId="0" sldId="278"/>
        </pc:sldMkLst>
        <pc:spChg chg="add mod">
          <ac:chgData name="SEBASTIAN ARCHILA QUIÑONES" userId="94bfb65c-ca6c-4eb6-9aad-74a951763f26" providerId="ADAL" clId="{80AC6570-5FDC-41BB-9F59-DCB7A47C4D10}" dt="2026-04-15T19:07:10.941" v="6" actId="14100"/>
          <ac:spMkLst>
            <pc:docMk/>
            <pc:sldMk cId="0" sldId="278"/>
            <ac:spMk id="22" creationId="{7A03498D-2660-0D5C-7A77-CCE4A9C2F79E}"/>
          </ac:spMkLst>
        </pc:spChg>
        <pc:picChg chg="del">
          <ac:chgData name="SEBASTIAN ARCHILA QUIÑONES" userId="94bfb65c-ca6c-4eb6-9aad-74a951763f26" providerId="ADAL" clId="{80AC6570-5FDC-41BB-9F59-DCB7A47C4D10}" dt="2026-04-15T19:06:25.745" v="0" actId="478"/>
          <ac:picMkLst>
            <pc:docMk/>
            <pc:sldMk cId="0" sldId="278"/>
            <ac:picMk id="26" creationId="{00000000-0000-0000-0000-000000000000}"/>
          </ac:picMkLst>
        </pc:picChg>
      </pc:sldChg>
      <pc:sldChg chg="delSp modSp add mod ord">
        <pc:chgData name="SEBASTIAN ARCHILA QUIÑONES" userId="94bfb65c-ca6c-4eb6-9aad-74a951763f26" providerId="ADAL" clId="{80AC6570-5FDC-41BB-9F59-DCB7A47C4D10}" dt="2026-04-15T19:47:00.102" v="27"/>
        <pc:sldMkLst>
          <pc:docMk/>
          <pc:sldMk cId="336896081" sldId="282"/>
        </pc:sldMkLst>
        <pc:spChg chg="mod">
          <ac:chgData name="SEBASTIAN ARCHILA QUIÑONES" userId="94bfb65c-ca6c-4eb6-9aad-74a951763f26" providerId="ADAL" clId="{80AC6570-5FDC-41BB-9F59-DCB7A47C4D10}" dt="2026-04-15T19:38:27.965" v="20" actId="1076"/>
          <ac:spMkLst>
            <pc:docMk/>
            <pc:sldMk cId="336896081" sldId="282"/>
            <ac:spMk id="4" creationId="{1C3035D0-40E2-0507-B5A4-683C21454214}"/>
          </ac:spMkLst>
        </pc:spChg>
        <pc:spChg chg="mod">
          <ac:chgData name="SEBASTIAN ARCHILA QUIÑONES" userId="94bfb65c-ca6c-4eb6-9aad-74a951763f26" providerId="ADAL" clId="{80AC6570-5FDC-41BB-9F59-DCB7A47C4D10}" dt="2026-04-15T19:38:07.869" v="14" actId="1076"/>
          <ac:spMkLst>
            <pc:docMk/>
            <pc:sldMk cId="336896081" sldId="282"/>
            <ac:spMk id="13" creationId="{A8C779C8-5B3D-D55A-03D9-ABF982B1EFCC}"/>
          </ac:spMkLst>
        </pc:spChg>
        <pc:spChg chg="del">
          <ac:chgData name="SEBASTIAN ARCHILA QUIÑONES" userId="94bfb65c-ca6c-4eb6-9aad-74a951763f26" providerId="ADAL" clId="{80AC6570-5FDC-41BB-9F59-DCB7A47C4D10}" dt="2026-04-15T19:37:48.986" v="9" actId="478"/>
          <ac:spMkLst>
            <pc:docMk/>
            <pc:sldMk cId="336896081" sldId="282"/>
            <ac:spMk id="14" creationId="{F2DE5D4C-5D88-5F49-3BC5-65934BBD6432}"/>
          </ac:spMkLst>
        </pc:spChg>
        <pc:spChg chg="del">
          <ac:chgData name="SEBASTIAN ARCHILA QUIÑONES" userId="94bfb65c-ca6c-4eb6-9aad-74a951763f26" providerId="ADAL" clId="{80AC6570-5FDC-41BB-9F59-DCB7A47C4D10}" dt="2026-04-15T19:37:44.471" v="8" actId="478"/>
          <ac:spMkLst>
            <pc:docMk/>
            <pc:sldMk cId="336896081" sldId="282"/>
            <ac:spMk id="16" creationId="{38DC8A6A-8D02-51B7-CC14-8597D197E164}"/>
          </ac:spMkLst>
        </pc:spChg>
        <pc:spChg chg="del">
          <ac:chgData name="SEBASTIAN ARCHILA QUIÑONES" userId="94bfb65c-ca6c-4eb6-9aad-74a951763f26" providerId="ADAL" clId="{80AC6570-5FDC-41BB-9F59-DCB7A47C4D10}" dt="2026-04-15T19:37:44.471" v="8" actId="478"/>
          <ac:spMkLst>
            <pc:docMk/>
            <pc:sldMk cId="336896081" sldId="282"/>
            <ac:spMk id="17" creationId="{1BAC667E-39CD-F613-BB40-0A6651CC416D}"/>
          </ac:spMkLst>
        </pc:spChg>
        <pc:picChg chg="mod">
          <ac:chgData name="SEBASTIAN ARCHILA QUIÑONES" userId="94bfb65c-ca6c-4eb6-9aad-74a951763f26" providerId="ADAL" clId="{80AC6570-5FDC-41BB-9F59-DCB7A47C4D10}" dt="2026-04-15T19:38:50.413" v="25" actId="1076"/>
          <ac:picMkLst>
            <pc:docMk/>
            <pc:sldMk cId="336896081" sldId="282"/>
            <ac:picMk id="3" creationId="{D3F9CB3F-3BD7-A28B-4B3A-080DB2370347}"/>
          </ac:picMkLst>
        </pc:picChg>
        <pc:picChg chg="del">
          <ac:chgData name="SEBASTIAN ARCHILA QUIÑONES" userId="94bfb65c-ca6c-4eb6-9aad-74a951763f26" providerId="ADAL" clId="{80AC6570-5FDC-41BB-9F59-DCB7A47C4D10}" dt="2026-04-15T19:37:44.471" v="8" actId="478"/>
          <ac:picMkLst>
            <pc:docMk/>
            <pc:sldMk cId="336896081" sldId="282"/>
            <ac:picMk id="7" creationId="{B10DB2F8-1255-397E-A09C-A663652FA5A0}"/>
          </ac:picMkLst>
        </pc:picChg>
        <pc:picChg chg="del">
          <ac:chgData name="SEBASTIAN ARCHILA QUIÑONES" userId="94bfb65c-ca6c-4eb6-9aad-74a951763f26" providerId="ADAL" clId="{80AC6570-5FDC-41BB-9F59-DCB7A47C4D10}" dt="2026-04-15T19:37:44.471" v="8" actId="478"/>
          <ac:picMkLst>
            <pc:docMk/>
            <pc:sldMk cId="336896081" sldId="282"/>
            <ac:picMk id="9" creationId="{90AF6FFE-4DF3-0E0D-A390-93F9029101A3}"/>
          </ac:picMkLst>
        </pc:picChg>
        <pc:picChg chg="del">
          <ac:chgData name="SEBASTIAN ARCHILA QUIÑONES" userId="94bfb65c-ca6c-4eb6-9aad-74a951763f26" providerId="ADAL" clId="{80AC6570-5FDC-41BB-9F59-DCB7A47C4D10}" dt="2026-04-15T19:37:44.471" v="8" actId="478"/>
          <ac:picMkLst>
            <pc:docMk/>
            <pc:sldMk cId="336896081" sldId="282"/>
            <ac:picMk id="11" creationId="{7DA1FA0A-7976-BAD3-37C4-A664B8A8241A}"/>
          </ac:picMkLst>
        </pc:picChg>
      </pc:sldChg>
    </pc:docChg>
  </pc:docChgLst>
  <pc:docChgLst>
    <pc:chgData name="HUGO ALEJANDRO MUÑOZ BONILLA" userId="S::hmuozbon@uniminuto.edu.co::0485db49-ec44-441d-85bc-b42c830ccca8" providerId="AD" clId="Web-{5FB9D9FA-21EE-11E7-71ED-9680D4ED964C}"/>
    <pc:docChg chg="modSld">
      <pc:chgData name="HUGO ALEJANDRO MUÑOZ BONILLA" userId="S::hmuozbon@uniminuto.edu.co::0485db49-ec44-441d-85bc-b42c830ccca8" providerId="AD" clId="Web-{5FB9D9FA-21EE-11E7-71ED-9680D4ED964C}" dt="2026-04-15T18:52:08.240" v="3" actId="20577"/>
      <pc:docMkLst>
        <pc:docMk/>
      </pc:docMkLst>
      <pc:sldChg chg="modSp">
        <pc:chgData name="HUGO ALEJANDRO MUÑOZ BONILLA" userId="S::hmuozbon@uniminuto.edu.co::0485db49-ec44-441d-85bc-b42c830ccca8" providerId="AD" clId="Web-{5FB9D9FA-21EE-11E7-71ED-9680D4ED964C}" dt="2026-04-15T18:52:08.240" v="3" actId="20577"/>
        <pc:sldMkLst>
          <pc:docMk/>
          <pc:sldMk cId="0" sldId="280"/>
        </pc:sldMkLst>
        <pc:spChg chg="mod">
          <ac:chgData name="HUGO ALEJANDRO MUÑOZ BONILLA" userId="S::hmuozbon@uniminuto.edu.co::0485db49-ec44-441d-85bc-b42c830ccca8" providerId="AD" clId="Web-{5FB9D9FA-21EE-11E7-71ED-9680D4ED964C}" dt="2026-04-15T18:52:08.240" v="3" actId="20577"/>
          <ac:spMkLst>
            <pc:docMk/>
            <pc:sldMk cId="0" sldId="280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875DD-8041-4C44-AEEC-A9F07B55C7C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09894-56B6-4140-BB31-A9B885607A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188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5B1CB7-D2BD-6706-19B5-FE295A47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2787B9-CAF8-1D5E-D0D3-F91565D4A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398933-2DD7-A9CB-D371-4F6CDCB5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6553EB-063C-911C-3AAF-89D0A33FD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29A44C-1C41-8C89-53B5-3B508F7C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751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24BDB-65EE-55A0-B504-24838C318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1CE6B9-4134-473B-ACA3-39C8143F8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AAD-B51C-C620-15B2-FE3760BE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90B6FC-B9EE-0D92-F1FA-0C592909E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C1DE5D-F9E2-6B7B-2FF1-C805D59BB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728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8EBFDE3-F206-6FD0-9D00-5C262E3BF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8E9D27-7AC0-0012-9775-EEA835D15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644263-2A89-A299-EF28-F0E4E4B3C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E125EE-5451-5DA1-E207-033C36A4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A01C48-3789-87A7-569C-503001394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2072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67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7674E-6AC7-0BEE-8785-0DA3F83B1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83C393-ABC1-6375-7AF1-1EABE7A5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D4AD44-3453-36C3-62A2-6C7675300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907AA-A2A2-5D4A-4140-2D719894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5D556D-F50A-5A4A-62D4-0CF6E56FC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455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E5C56-B751-0A4C-0828-D0201FAD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761A3D-FBA9-1C01-17E4-B3442E7A2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5FDB6C-769B-7657-F58D-972699A3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382E4-33FE-6615-DF08-36AD83819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0D2ED6-DECC-4CB3-2C04-5F7F6D34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191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88B39-204D-508C-5BDD-2F8526577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D3332B-022A-5F61-1AAF-5B32365DA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920FAB-4876-564D-9A45-5BE87EABF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60817F-D99B-AE0B-3153-F52A2447A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5386D2-EF37-3A79-C23F-C04776B76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5DB1FD-6CC5-7E16-197E-C28A3EC91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319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2322E3-7C96-8706-0055-F8F9455EB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56827C-EE58-6C4C-46FC-D12144969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4FAAD1-49BD-500A-D61B-4CEA6D6D5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DD0E57-F046-020B-AA29-2B92A06B3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5F7F91-1C62-4DB5-A62E-018BC78B8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9082288-4AD4-274D-9F08-CDA6A868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403D15-1B07-BFC1-BA43-074F3827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2565CF-BC9E-D347-F0D4-AF637DA51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64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35A7B-CE72-5441-EA82-754B52BF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F4246-A6EC-C546-6C55-A1F67261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FA9FAEC-0BCE-B842-25DA-6514FA21A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817575-8769-0E15-B7BA-C794BB03D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224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A15F18-E84C-C531-B363-51A2FA89C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FC9659B-E720-A752-8DA4-3EE88EC2B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333AE5-AC3F-18B4-35A3-2320627F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270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98942-7667-1880-8B7E-BB3D9306A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FBA254-85B1-9DB6-BD62-19EFE5B56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64465F-7BA6-C15E-BA07-7A242C2D8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60DCF2-3852-393E-42B8-7AEC2A472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E4108A-A794-8B77-DB96-F2F14F248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AFC9E8-0E14-5967-64C0-7789C459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584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9ECE2-772F-D34D-C8B4-684B50F4C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4970F5-6892-FC38-D015-BFD7A03C19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087FD3-8701-6539-361E-B2E4255C8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0F4A0D-A581-A9AC-F4D4-F768BB5EA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E820AF-35F9-9FEA-55A4-09E3EB801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C69C2F-1049-5E1B-E60F-C9F22865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25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8A89E64-1AB9-170C-C721-189597DDE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FCD4EA-3A2D-1471-17B2-1A9DD7C09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811BDF-A622-B504-712C-AF078191B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0E83BA-1A7F-40D3-9A30-786A54C94344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6F1691-DFFD-AF4B-C9B1-1BEF9D1A9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EBD55D-B23D-A87C-F3D1-CCF4248B9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90D47B-831E-4AB4-9489-19FFC81543E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96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xeno-canto.org/573304/player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F41F26CA-B2EB-FB12-6831-0A9D10BDC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2" b="13628"/>
          <a:stretch>
            <a:fillRect/>
          </a:stretch>
        </p:blipFill>
        <p:spPr>
          <a:xfrm>
            <a:off x="-47623" y="0"/>
            <a:ext cx="12239623" cy="6858000"/>
          </a:xfrm>
          <a:prstGeom prst="rect">
            <a:avLst/>
          </a:prstGeom>
        </p:spPr>
      </p:pic>
      <p:sp>
        <p:nvSpPr>
          <p:cNvPr id="3" name="Text 5">
            <a:extLst>
              <a:ext uri="{FF2B5EF4-FFF2-40B4-BE49-F238E27FC236}">
                <a16:creationId xmlns:a16="http://schemas.microsoft.com/office/drawing/2014/main" id="{0A38AFF2-FA43-6E34-8EF7-8F06ED5105C7}"/>
              </a:ext>
            </a:extLst>
          </p:cNvPr>
          <p:cNvSpPr/>
          <p:nvPr/>
        </p:nvSpPr>
        <p:spPr>
          <a:xfrm>
            <a:off x="446978" y="551533"/>
            <a:ext cx="11298043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s-CO" sz="4800" b="1">
                <a:solidFill>
                  <a:schemeClr val="bg1"/>
                </a:solidFill>
                <a:latin typeface="Trebuchet MS"/>
              </a:rPr>
              <a:t>IA MD:</a:t>
            </a:r>
          </a:p>
          <a:p>
            <a:r>
              <a:rPr lang="es-CO" sz="2800" b="1">
                <a:solidFill>
                  <a:schemeClr val="bg1"/>
                </a:solidFill>
                <a:latin typeface="Trebuchet MS"/>
              </a:rPr>
              <a:t>Así vamos en </a:t>
            </a:r>
            <a:r>
              <a:rPr lang="es-CO" sz="2800" b="1" i="1">
                <a:solidFill>
                  <a:schemeClr val="bg1"/>
                </a:solidFill>
                <a:latin typeface="Trebuchet MS"/>
              </a:rPr>
              <a:t>Inteligencia Artificial </a:t>
            </a:r>
            <a:r>
              <a:rPr lang="es-CO" sz="2800" b="1">
                <a:solidFill>
                  <a:schemeClr val="bg1"/>
                </a:solidFill>
                <a:latin typeface="Trebuchet MS"/>
              </a:rPr>
              <a:t>en el</a:t>
            </a:r>
            <a:endParaRPr lang="en-US" sz="4000" b="1">
              <a:solidFill>
                <a:schemeClr val="bg1"/>
              </a:solidFill>
              <a:latin typeface="Trebuchet MS"/>
            </a:endParaRP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067C310E-B721-8DCC-CC53-EBD1601F3F4E}"/>
              </a:ext>
            </a:extLst>
          </p:cNvPr>
          <p:cNvSpPr/>
          <p:nvPr/>
        </p:nvSpPr>
        <p:spPr>
          <a:xfrm>
            <a:off x="319656" y="5449202"/>
            <a:ext cx="3585274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700" b="1" i="1">
                <a:solidFill>
                  <a:schemeClr val="bg1"/>
                </a:solidFill>
                <a:latin typeface="Aptos"/>
                <a:ea typeface="Calibri"/>
                <a:cs typeface="Calibri"/>
              </a:rPr>
              <a:t>Tomás Durán Becerra</a:t>
            </a:r>
          </a:p>
          <a:p>
            <a:r>
              <a:rPr lang="en-US" sz="1700">
                <a:solidFill>
                  <a:schemeClr val="bg1"/>
                </a:solidFill>
                <a:latin typeface="Aptos"/>
                <a:ea typeface="Calibri"/>
                <a:cs typeface="Calibri"/>
              </a:rPr>
              <a:t>Director de </a:t>
            </a:r>
            <a:r>
              <a:rPr lang="en-US" sz="1700" err="1">
                <a:solidFill>
                  <a:schemeClr val="bg1"/>
                </a:solidFill>
                <a:latin typeface="Aptos"/>
                <a:ea typeface="Calibri"/>
                <a:cs typeface="Calibri"/>
              </a:rPr>
              <a:t>Investigaciones</a:t>
            </a:r>
            <a:endParaRPr lang="en-US" sz="1700">
              <a:solidFill>
                <a:schemeClr val="bg1"/>
              </a:solidFill>
              <a:latin typeface="Aptos"/>
              <a:ea typeface="Calibri"/>
              <a:cs typeface="Calibri"/>
            </a:endParaRPr>
          </a:p>
          <a:p>
            <a:r>
              <a:rPr lang="en-US" sz="1700">
                <a:solidFill>
                  <a:schemeClr val="bg1"/>
                </a:solidFill>
                <a:latin typeface="Aptos"/>
                <a:ea typeface="Calibri"/>
                <a:cs typeface="Calibri"/>
              </a:rPr>
              <a:t>Corporación </a:t>
            </a:r>
            <a:r>
              <a:rPr lang="en-US" sz="1700" err="1">
                <a:solidFill>
                  <a:schemeClr val="bg1"/>
                </a:solidFill>
                <a:latin typeface="Aptos"/>
                <a:ea typeface="Calibri"/>
                <a:cs typeface="Calibri"/>
              </a:rPr>
              <a:t>Universitaria</a:t>
            </a:r>
            <a:r>
              <a:rPr lang="en-US" sz="1700">
                <a:solidFill>
                  <a:schemeClr val="bg1"/>
                </a:solidFill>
                <a:latin typeface="Aptos"/>
                <a:ea typeface="Calibri"/>
                <a:cs typeface="Calibri"/>
              </a:rPr>
              <a:t> Minuto de</a:t>
            </a:r>
          </a:p>
          <a:p>
            <a:r>
              <a:rPr lang="en-US" sz="1700">
                <a:solidFill>
                  <a:schemeClr val="bg1"/>
                </a:solidFill>
                <a:latin typeface="Aptos"/>
                <a:ea typeface="Calibri"/>
                <a:cs typeface="Calibri"/>
              </a:rPr>
              <a:t>Dios - UNIMINUTO</a:t>
            </a:r>
          </a:p>
        </p:txBody>
      </p:sp>
    </p:spTree>
    <p:extLst>
      <p:ext uri="{BB962C8B-B14F-4D97-AF65-F5344CB8AC3E}">
        <p14:creationId xmlns:p14="http://schemas.microsoft.com/office/powerpoint/2010/main" val="2063225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21295C"/>
          </a:solidFill>
          <a:ln w="12700">
            <a:solidFill>
              <a:srgbClr val="21295C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408111"/>
            <a:ext cx="9265920" cy="1230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Obsolescencia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experiencia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del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cliente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y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implicación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toma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decisiones</a:t>
            </a:r>
            <a:endParaRPr lang="en-US" sz="2900" i="1"/>
          </a:p>
        </p:txBody>
      </p:sp>
      <p:sp>
        <p:nvSpPr>
          <p:cNvPr id="6" name="Text 4"/>
          <p:cNvSpPr/>
          <p:nvPr/>
        </p:nvSpPr>
        <p:spPr>
          <a:xfrm>
            <a:off x="2560320" y="1480686"/>
            <a:ext cx="9387840" cy="1853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ker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 capacidad de una organización para personalizar la experiencia del usuario, optimizar las estrategias de marketing y, en última instancia, fomentar la lealtad, depende directamente de la calidad y la granularidad de los </a:t>
            </a:r>
            <a:r>
              <a:rPr lang="es-CO" kern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insights</a:t>
            </a:r>
            <a:r>
              <a:rPr lang="es-CO" ker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que posee sobre sus clientes</a:t>
            </a:r>
            <a:r>
              <a:rPr lang="en-US" kern="0"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Shape 5"/>
          <p:cNvSpPr/>
          <p:nvPr/>
        </p:nvSpPr>
        <p:spPr>
          <a:xfrm>
            <a:off x="256032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Predigital</a:t>
            </a:r>
            <a:endParaRPr lang="en-US" sz="2400"/>
          </a:p>
        </p:txBody>
      </p:sp>
      <p:sp>
        <p:nvSpPr>
          <p:cNvPr id="10" name="Text 8"/>
          <p:cNvSpPr/>
          <p:nvPr/>
        </p:nvSpPr>
        <p:spPr>
          <a:xfrm>
            <a:off x="2560320" y="4572000"/>
            <a:ext cx="28041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Datos auto-reportados a través de encuestas.</a:t>
            </a:r>
            <a:endParaRPr lang="en-US" sz="1600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73024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573024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Text 11"/>
          <p:cNvSpPr/>
          <p:nvPr/>
        </p:nvSpPr>
        <p:spPr>
          <a:xfrm>
            <a:off x="573024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Precisión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5730240" y="4572000"/>
            <a:ext cx="28041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Necesidad crítica de desarrollar métodos más precisos y escalables</a:t>
            </a:r>
            <a:endParaRPr lang="en-US" sz="1600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90016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890016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7" name="Text 15"/>
          <p:cNvSpPr/>
          <p:nvPr/>
        </p:nvSpPr>
        <p:spPr>
          <a:xfrm>
            <a:off x="890016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Límites</a:t>
            </a:r>
            <a:endParaRPr lang="en-US" sz="2400"/>
          </a:p>
        </p:txBody>
      </p:sp>
      <p:sp>
        <p:nvSpPr>
          <p:cNvPr id="18" name="Text 16"/>
          <p:cNvSpPr/>
          <p:nvPr/>
        </p:nvSpPr>
        <p:spPr>
          <a:xfrm>
            <a:off x="8900160" y="4572000"/>
            <a:ext cx="28041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Cambio de paradigma fundamental</a:t>
            </a:r>
            <a:endParaRPr lang="en-US" sz="1600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438400" y="390144"/>
            <a:ext cx="9265920" cy="1255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00" b="1" i="1">
                <a:solidFill>
                  <a:srgbClr val="21295C"/>
                </a:solidFill>
                <a:latin typeface="Trebuchet MS" pitchFamily="34" charset="0"/>
              </a:rPr>
              <a:t>Capturar la complejidad y la diversidad de los comportamientos en los dinámicos entornos online.</a:t>
            </a:r>
            <a:endParaRPr lang="en-US" sz="2900" b="1" i="1">
              <a:solidFill>
                <a:srgbClr val="21295C"/>
              </a:solidFill>
              <a:latin typeface="Trebuchet MS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60320" y="1645920"/>
            <a:ext cx="9144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kern="0"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s-CO" ker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esarrollar métodos más precisos y escalables para segmentar a los consumidores basándose en sus procesos de toma de decisiones</a:t>
            </a:r>
            <a:r>
              <a:rPr lang="es-CO" kern="0">
                <a:cs typeface="Arial" panose="020B0604020202020204" pitchFamily="34" charset="0"/>
              </a:rPr>
              <a:t>, interacciones, búsqueda, evaluación y selección de productos.</a:t>
            </a:r>
            <a:endParaRPr lang="en-US" kern="0"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291840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291840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0" name="Text 8"/>
          <p:cNvSpPr/>
          <p:nvPr/>
        </p:nvSpPr>
        <p:spPr>
          <a:xfrm>
            <a:off x="2560320" y="4480560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Patrones</a:t>
            </a:r>
            <a:endParaRPr lang="en-US" sz="1867"/>
          </a:p>
        </p:txBody>
      </p:sp>
      <p:sp>
        <p:nvSpPr>
          <p:cNvPr id="11" name="Text 9"/>
          <p:cNvSpPr/>
          <p:nvPr/>
        </p:nvSpPr>
        <p:spPr>
          <a:xfrm>
            <a:off x="2560320" y="4852416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Ofrecer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5730240" y="3291840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30240" y="3291840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4" name="Text 12"/>
          <p:cNvSpPr/>
          <p:nvPr/>
        </p:nvSpPr>
        <p:spPr>
          <a:xfrm>
            <a:off x="5730240" y="3474720"/>
            <a:ext cx="28041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2933"/>
          </a:p>
        </p:txBody>
      </p:sp>
      <p:sp>
        <p:nvSpPr>
          <p:cNvPr id="15" name="Text 13"/>
          <p:cNvSpPr/>
          <p:nvPr/>
        </p:nvSpPr>
        <p:spPr>
          <a:xfrm>
            <a:off x="5730240" y="4480560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Predicción</a:t>
            </a:r>
            <a:endParaRPr lang="en-US" sz="1867"/>
          </a:p>
        </p:txBody>
      </p:sp>
      <p:sp>
        <p:nvSpPr>
          <p:cNvPr id="16" name="Text 14"/>
          <p:cNvSpPr/>
          <p:nvPr/>
        </p:nvSpPr>
        <p:spPr>
          <a:xfrm>
            <a:off x="5858358" y="4852416"/>
            <a:ext cx="2549473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anomalías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diagnósticos</a:t>
            </a:r>
            <a:endParaRPr lang="en-US" sz="1467"/>
          </a:p>
        </p:txBody>
      </p:sp>
      <p:sp>
        <p:nvSpPr>
          <p:cNvPr id="17" name="Shape 15"/>
          <p:cNvSpPr/>
          <p:nvPr/>
        </p:nvSpPr>
        <p:spPr>
          <a:xfrm>
            <a:off x="8900160" y="3291840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8" name="Shape 16"/>
          <p:cNvSpPr/>
          <p:nvPr/>
        </p:nvSpPr>
        <p:spPr>
          <a:xfrm>
            <a:off x="8900160" y="3291840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Text 17"/>
          <p:cNvSpPr/>
          <p:nvPr/>
        </p:nvSpPr>
        <p:spPr>
          <a:xfrm>
            <a:off x="8900160" y="3474720"/>
            <a:ext cx="28041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2933"/>
          </a:p>
        </p:txBody>
      </p:sp>
      <p:sp>
        <p:nvSpPr>
          <p:cNvPr id="20" name="Text 18"/>
          <p:cNvSpPr/>
          <p:nvPr/>
        </p:nvSpPr>
        <p:spPr>
          <a:xfrm>
            <a:off x="8900160" y="4480560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ES" sz="1867" b="1">
                <a:solidFill>
                  <a:srgbClr val="065A82"/>
                </a:solidFill>
                <a:latin typeface="Trebuchet MS" pitchFamily="34" charset="0"/>
              </a:rPr>
              <a:t>F</a:t>
            </a:r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idelización</a:t>
            </a:r>
            <a:endParaRPr lang="en-US" sz="1867"/>
          </a:p>
        </p:txBody>
      </p:sp>
      <p:sp>
        <p:nvSpPr>
          <p:cNvPr id="21" name="Text 19"/>
          <p:cNvSpPr/>
          <p:nvPr/>
        </p:nvSpPr>
        <p:spPr>
          <a:xfrm>
            <a:off x="8900160" y="4852416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E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F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omentar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lealtad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 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través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 del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estudio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casos</a:t>
            </a:r>
            <a:endParaRPr lang="en-US" sz="1467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8A9DBFD7-DB90-2CCF-1B7A-6A6E7E485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477" y="3563810"/>
            <a:ext cx="921286" cy="92128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40EB45E-9AA8-D88A-5AF1-DD2DBD0F9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137" y="3563810"/>
            <a:ext cx="892366" cy="89236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7244C6A-F82C-CE84-CEBD-B7C158D81B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660" y="3543300"/>
            <a:ext cx="899160" cy="8991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499360" y="39624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Modelo</a:t>
            </a:r>
            <a:r>
              <a:rPr lang="en-US" sz="2933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IA que </a:t>
            </a:r>
            <a:r>
              <a:rPr lang="en-US" sz="2933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identifica</a:t>
            </a:r>
            <a:r>
              <a:rPr lang="en-US" sz="2933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, </a:t>
            </a:r>
            <a:r>
              <a:rPr lang="en-US" sz="2933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predice</a:t>
            </a:r>
            <a:r>
              <a:rPr lang="en-US" sz="2933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y </a:t>
            </a:r>
            <a:r>
              <a:rPr lang="en-US" sz="2933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aprende</a:t>
            </a:r>
            <a:endParaRPr lang="en-US" sz="2933" i="1"/>
          </a:p>
        </p:txBody>
      </p:sp>
      <p:sp>
        <p:nvSpPr>
          <p:cNvPr id="6" name="Text 4"/>
          <p:cNvSpPr/>
          <p:nvPr/>
        </p:nvSpPr>
        <p:spPr>
          <a:xfrm>
            <a:off x="2560320" y="1482291"/>
            <a:ext cx="91440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kern="0">
                <a:solidFill>
                  <a:schemeClr val="bg2">
                    <a:lumMod val="2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Modelar un sistema basado en IA que pueda adaptarse a las necesidades específicas de las organizaciones con el fin de atender de manera eficiente y eficaz al cliente tomando como insumos los PQRS.</a:t>
            </a:r>
            <a:endParaRPr lang="en-US">
              <a:solidFill>
                <a:schemeClr val="bg2">
                  <a:lumMod val="2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16992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3596640" y="304800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3596640" y="304800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2560320" y="390144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Identificar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decisiones</a:t>
            </a:r>
            <a:endParaRPr lang="en-US" sz="1733"/>
          </a:p>
        </p:txBody>
      </p:sp>
      <p:sp>
        <p:nvSpPr>
          <p:cNvPr id="11" name="Text 9"/>
          <p:cNvSpPr/>
          <p:nvPr/>
        </p:nvSpPr>
        <p:spPr>
          <a:xfrm>
            <a:off x="2560320" y="4572000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5425440" y="4511040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91200" y="316992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4" name="Shape 12"/>
          <p:cNvSpPr/>
          <p:nvPr/>
        </p:nvSpPr>
        <p:spPr>
          <a:xfrm>
            <a:off x="6827520" y="304800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6827520" y="304800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733"/>
          </a:p>
        </p:txBody>
      </p:sp>
      <p:sp>
        <p:nvSpPr>
          <p:cNvPr id="16" name="Text 14"/>
          <p:cNvSpPr/>
          <p:nvPr/>
        </p:nvSpPr>
        <p:spPr>
          <a:xfrm>
            <a:off x="5791200" y="390144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Maximizar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satisfacción</a:t>
            </a:r>
            <a:endParaRPr lang="en-US" sz="1733"/>
          </a:p>
        </p:txBody>
      </p:sp>
      <p:sp>
        <p:nvSpPr>
          <p:cNvPr id="17" name="Text 15"/>
          <p:cNvSpPr/>
          <p:nvPr/>
        </p:nvSpPr>
        <p:spPr>
          <a:xfrm>
            <a:off x="5791200" y="4572000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Reconocer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patrones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fidelización</a:t>
            </a:r>
            <a:endParaRPr lang="en-US" sz="1467"/>
          </a:p>
        </p:txBody>
      </p:sp>
      <p:sp>
        <p:nvSpPr>
          <p:cNvPr id="18" name="Shape 16"/>
          <p:cNvSpPr/>
          <p:nvPr/>
        </p:nvSpPr>
        <p:spPr>
          <a:xfrm>
            <a:off x="8656320" y="4511040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Shape 17"/>
          <p:cNvSpPr/>
          <p:nvPr/>
        </p:nvSpPr>
        <p:spPr>
          <a:xfrm>
            <a:off x="9022080" y="316992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10058400" y="304800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10058400" y="304800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733"/>
          </a:p>
        </p:txBody>
      </p:sp>
      <p:sp>
        <p:nvSpPr>
          <p:cNvPr id="22" name="Text 20"/>
          <p:cNvSpPr/>
          <p:nvPr/>
        </p:nvSpPr>
        <p:spPr>
          <a:xfrm>
            <a:off x="9022080" y="390144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Aprendizaje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continuo</a:t>
            </a:r>
            <a:endParaRPr lang="en-US" sz="1733"/>
          </a:p>
        </p:txBody>
      </p:sp>
      <p:sp>
        <p:nvSpPr>
          <p:cNvPr id="23" name="Text 21"/>
          <p:cNvSpPr/>
          <p:nvPr/>
        </p:nvSpPr>
        <p:spPr>
          <a:xfrm>
            <a:off x="9022080" y="4572000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Flujo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continuo </a:t>
            </a:r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experiencias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</a:t>
            </a:r>
            <a:endParaRPr lang="en-US" sz="1467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48768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Eficiencia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/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Eficacia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satisfacción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del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cliente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endParaRPr lang="en-US" sz="2900" i="1"/>
          </a:p>
        </p:txBody>
      </p:sp>
      <p:sp>
        <p:nvSpPr>
          <p:cNvPr id="6" name="Text 4"/>
          <p:cNvSpPr/>
          <p:nvPr/>
        </p:nvSpPr>
        <p:spPr>
          <a:xfrm>
            <a:off x="2560320" y="1535870"/>
            <a:ext cx="9144000" cy="14267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kern="0">
                <a:solidFill>
                  <a:schemeClr val="bg2">
                    <a:lumMod val="2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proyecto actual ha avanzado hasta una fase de exploración y pruebas acerca de los Logs en el desarrollo de software y como extraer de ellos nuevos </a:t>
            </a:r>
            <a:r>
              <a:rPr lang="es-CO" kern="0" err="1">
                <a:solidFill>
                  <a:schemeClr val="bg2">
                    <a:lumMod val="2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requerimentos</a:t>
            </a:r>
            <a:r>
              <a:rPr lang="es-CO" kern="0">
                <a:solidFill>
                  <a:schemeClr val="bg2">
                    <a:lumMod val="2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esto quiere extrapolarse a algo más genérico que modele de manera más global los Logs incluyendo registros Logs PQRS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496609"/>
            <a:ext cx="2194560" cy="23275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384665"/>
            <a:ext cx="2194560" cy="88669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0" name="Text 8"/>
          <p:cNvSpPr/>
          <p:nvPr/>
        </p:nvSpPr>
        <p:spPr>
          <a:xfrm>
            <a:off x="2560320" y="4951337"/>
            <a:ext cx="2194560" cy="9421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las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</a:t>
            </a:r>
            <a:endParaRPr lang="en-US" sz="1467"/>
          </a:p>
        </p:txBody>
      </p:sp>
      <p:sp>
        <p:nvSpPr>
          <p:cNvPr id="11" name="Shape 9"/>
          <p:cNvSpPr/>
          <p:nvPr/>
        </p:nvSpPr>
        <p:spPr>
          <a:xfrm>
            <a:off x="4937760" y="3496609"/>
            <a:ext cx="2194560" cy="23275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4937760" y="3384665"/>
            <a:ext cx="2194560" cy="88669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4" name="Text 12"/>
          <p:cNvSpPr/>
          <p:nvPr/>
        </p:nvSpPr>
        <p:spPr>
          <a:xfrm>
            <a:off x="4937760" y="4943643"/>
            <a:ext cx="2194560" cy="9421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Toma de decisiones eficaz y eficiente</a:t>
            </a:r>
            <a:endParaRPr lang="en-US" sz="1467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315200" y="3496609"/>
            <a:ext cx="2194560" cy="23275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7315200" y="3384665"/>
            <a:ext cx="2194560" cy="88669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8" name="Text 16"/>
          <p:cNvSpPr/>
          <p:nvPr/>
        </p:nvSpPr>
        <p:spPr>
          <a:xfrm>
            <a:off x="7315200" y="4951337"/>
            <a:ext cx="2194560" cy="9421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Satisfacción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fidelización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</a:t>
            </a:r>
            <a:endParaRPr lang="en-US" sz="1467"/>
          </a:p>
        </p:txBody>
      </p:sp>
      <p:sp>
        <p:nvSpPr>
          <p:cNvPr id="19" name="Shape 17"/>
          <p:cNvSpPr/>
          <p:nvPr/>
        </p:nvSpPr>
        <p:spPr>
          <a:xfrm>
            <a:off x="9692640" y="3496609"/>
            <a:ext cx="2194560" cy="23275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9692640" y="3384665"/>
            <a:ext cx="2194560" cy="88669"/>
          </a:xfrm>
          <a:prstGeom prst="rect">
            <a:avLst/>
          </a:prstGeom>
          <a:solidFill>
            <a:srgbClr val="02A699"/>
          </a:solidFill>
          <a:ln w="12700">
            <a:solidFill>
              <a:srgbClr val="02A699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2" name="Text 20"/>
          <p:cNvSpPr/>
          <p:nvPr/>
        </p:nvSpPr>
        <p:spPr>
          <a:xfrm>
            <a:off x="9692640" y="4942459"/>
            <a:ext cx="2194560" cy="9421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ES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Transferencia tecnológica (modelo)</a:t>
            </a:r>
            <a:endParaRPr lang="en-US" sz="1467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5FC3ACB-33DE-DA8C-6C36-F9DB55550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564" y="3701264"/>
            <a:ext cx="1250073" cy="125007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C9A7959-E951-863E-F73D-4651CAEE3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003" y="3692386"/>
            <a:ext cx="1250073" cy="125007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B95F8EE-EB36-5CCF-335A-5DC6E94C4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686220"/>
            <a:ext cx="1280159" cy="128015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17E7F30-6D70-29BC-F0EE-B11CD53A6B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508" y="3727887"/>
            <a:ext cx="1196824" cy="11968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5" name="Text 3"/>
          <p:cNvSpPr/>
          <p:nvPr/>
        </p:nvSpPr>
        <p:spPr>
          <a:xfrm>
            <a:off x="6583680" y="3048000"/>
            <a:ext cx="195072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3" b="1">
                <a:solidFill>
                  <a:srgbClr val="FFFFFF">
                    <a:alpha val="1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7333"/>
          </a:p>
        </p:txBody>
      </p:sp>
      <p:sp>
        <p:nvSpPr>
          <p:cNvPr id="7" name="Text 5"/>
          <p:cNvSpPr/>
          <p:nvPr/>
        </p:nvSpPr>
        <p:spPr>
          <a:xfrm>
            <a:off x="327531" y="462491"/>
            <a:ext cx="11962921" cy="1819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ES" sz="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Desarrollo de software en la nube con ingesta de datos automático para la predicción de niveles de contaminación</a:t>
            </a:r>
          </a:p>
          <a:p>
            <a:pPr algn="ctr"/>
            <a:r>
              <a:rPr lang="es-ES" sz="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 la ciudad de Bogotá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84BB86-7A63-834C-482D-CDEC4F5DC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 t="6492" r="2994" b="9308"/>
          <a:stretch>
            <a:fillRect/>
          </a:stretch>
        </p:blipFill>
        <p:spPr bwMode="auto">
          <a:xfrm>
            <a:off x="2704011" y="2438890"/>
            <a:ext cx="7219282" cy="307424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7">
            <a:extLst>
              <a:ext uri="{FF2B5EF4-FFF2-40B4-BE49-F238E27FC236}">
                <a16:creationId xmlns:a16="http://schemas.microsoft.com/office/drawing/2014/main" id="{4384110D-72D0-5439-6DA2-240FCBC88445}"/>
              </a:ext>
            </a:extLst>
          </p:cNvPr>
          <p:cNvSpPr/>
          <p:nvPr/>
        </p:nvSpPr>
        <p:spPr>
          <a:xfrm>
            <a:off x="476070" y="5513135"/>
            <a:ext cx="3585274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700" b="1" i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Félix Julián Gutiérrez Bernal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E9367A42-3D5B-B66D-78CF-1020DC18586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30237" b="48643"/>
          <a:stretch>
            <a:fillRect/>
          </a:stretch>
        </p:blipFill>
        <p:spPr>
          <a:xfrm>
            <a:off x="2194560" y="5447856"/>
            <a:ext cx="10015236" cy="1410144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21295C"/>
          </a:solidFill>
          <a:ln w="12700">
            <a:solidFill>
              <a:srgbClr val="21295C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449824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 err="1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</a:rPr>
              <a:t>Medidas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</a:rPr>
              <a:t> de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</a:rPr>
              <a:t>contaminación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</a:rPr>
              <a:t>insuficientes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</a:rPr>
              <a:t>en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</a:rPr>
              <a:t> la ciudad</a:t>
            </a:r>
            <a:endParaRPr lang="en-US" sz="2900" i="1"/>
          </a:p>
        </p:txBody>
      </p:sp>
      <p:sp>
        <p:nvSpPr>
          <p:cNvPr id="6" name="Text 4"/>
          <p:cNvSpPr/>
          <p:nvPr/>
        </p:nvSpPr>
        <p:spPr>
          <a:xfrm>
            <a:off x="2560320" y="1698424"/>
            <a:ext cx="9144000" cy="10245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No se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cuenta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sensores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medición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suficientes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para la ciudad de Bogotá, se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encuentran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sin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calibración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vigente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o sus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costos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compra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mantenimiento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son </a:t>
            </a:r>
            <a:r>
              <a:rPr lang="en-US" err="1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muy</a:t>
            </a:r>
            <a:r>
              <a:rPr lang="en-US">
                <a:solidFill>
                  <a:srgbClr val="3D3D3D"/>
                </a:solidFill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 altos.</a:t>
            </a:r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136488"/>
            <a:ext cx="2804160" cy="1889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051144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3099912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</a:t>
            </a:r>
            <a:endParaRPr lang="en-US" sz="4800"/>
          </a:p>
        </p:txBody>
      </p:sp>
      <p:sp>
        <p:nvSpPr>
          <p:cNvPr id="10" name="Text 8"/>
          <p:cNvSpPr/>
          <p:nvPr/>
        </p:nvSpPr>
        <p:spPr>
          <a:xfrm>
            <a:off x="2560320" y="3890032"/>
            <a:ext cx="280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Estaciones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Bogotá</a:t>
            </a:r>
            <a:endParaRPr lang="en-US" sz="1600"/>
          </a:p>
        </p:txBody>
      </p:sp>
      <p:sp>
        <p:nvSpPr>
          <p:cNvPr id="11" name="Shape 9"/>
          <p:cNvSpPr/>
          <p:nvPr/>
        </p:nvSpPr>
        <p:spPr>
          <a:xfrm>
            <a:off x="5730240" y="3051144"/>
            <a:ext cx="2804160" cy="1975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5730240" y="3051144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Text 11"/>
          <p:cNvSpPr/>
          <p:nvPr/>
        </p:nvSpPr>
        <p:spPr>
          <a:xfrm>
            <a:off x="5730240" y="3099912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>
                <a:solidFill>
                  <a:srgbClr val="065A82"/>
                </a:solidFill>
                <a:latin typeface="Trebuchet MS" pitchFamily="34" charset="0"/>
              </a:rPr>
              <a:t>PM2.5</a:t>
            </a:r>
            <a:endParaRPr lang="en-US" sz="4800"/>
          </a:p>
        </p:txBody>
      </p:sp>
      <p:sp>
        <p:nvSpPr>
          <p:cNvPr id="14" name="Text 12"/>
          <p:cNvSpPr/>
          <p:nvPr/>
        </p:nvSpPr>
        <p:spPr>
          <a:xfrm>
            <a:off x="5730240" y="4056984"/>
            <a:ext cx="280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centralización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600"/>
          </a:p>
        </p:txBody>
      </p:sp>
      <p:sp>
        <p:nvSpPr>
          <p:cNvPr id="15" name="Shape 13"/>
          <p:cNvSpPr/>
          <p:nvPr/>
        </p:nvSpPr>
        <p:spPr>
          <a:xfrm>
            <a:off x="8900160" y="3051144"/>
            <a:ext cx="2804160" cy="1975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8900160" y="3051144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7" name="Text 15"/>
          <p:cNvSpPr/>
          <p:nvPr/>
        </p:nvSpPr>
        <p:spPr>
          <a:xfrm>
            <a:off x="8900160" y="3099912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Alta</a:t>
            </a:r>
            <a:endParaRPr lang="en-US" sz="4800"/>
          </a:p>
        </p:txBody>
      </p:sp>
      <p:sp>
        <p:nvSpPr>
          <p:cNvPr id="18" name="Text 16"/>
          <p:cNvSpPr/>
          <p:nvPr/>
        </p:nvSpPr>
        <p:spPr>
          <a:xfrm>
            <a:off x="8900160" y="4056984"/>
            <a:ext cx="280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Incertidumbre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la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toma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</a:t>
            </a:r>
            <a:r>
              <a:rPr lang="en-US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general </a:t>
            </a:r>
            <a:endParaRPr lang="en-US"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Disminuir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incertidumbre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la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medición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la Calidad del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aire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2900" b="1" i="1" err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</a:t>
            </a:r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Bogotá</a:t>
            </a:r>
            <a:endParaRPr lang="en-US" sz="2900" i="1"/>
          </a:p>
        </p:txBody>
      </p:sp>
      <p:sp>
        <p:nvSpPr>
          <p:cNvPr id="6" name="Text 4"/>
          <p:cNvSpPr/>
          <p:nvPr/>
        </p:nvSpPr>
        <p:spPr>
          <a:xfrm>
            <a:off x="2560320" y="1645920"/>
            <a:ext cx="9144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>
                <a:solidFill>
                  <a:schemeClr val="bg2">
                    <a:lumMod val="25000"/>
                  </a:schemeClr>
                </a:solidFill>
              </a:rPr>
              <a:t>Contar con la información suficiente para tomar decisiones de tipo social y económico apoyados en la tecnología mediante una plataforma IA de predicción de calidad del aire en Bogotá.</a:t>
            </a:r>
            <a:endParaRPr lang="en-US" sz="20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176833"/>
            <a:ext cx="2804160" cy="290157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176833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0" name="Text 8"/>
          <p:cNvSpPr/>
          <p:nvPr/>
        </p:nvSpPr>
        <p:spPr>
          <a:xfrm>
            <a:off x="2560320" y="4372992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Incertidumbre</a:t>
            </a:r>
            <a:endParaRPr lang="en-US" sz="1867"/>
          </a:p>
        </p:txBody>
      </p:sp>
      <p:sp>
        <p:nvSpPr>
          <p:cNvPr id="11" name="Text 9"/>
          <p:cNvSpPr/>
          <p:nvPr/>
        </p:nvSpPr>
        <p:spPr>
          <a:xfrm>
            <a:off x="2560320" y="4956739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disminuyen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tiempos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hardware a software</a:t>
            </a: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5730240" y="3176833"/>
            <a:ext cx="2804160" cy="290157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30240" y="3176833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5730240" y="4372992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Responsabilidad</a:t>
            </a:r>
            <a:endParaRPr lang="en-US" sz="1867"/>
          </a:p>
        </p:txBody>
      </p:sp>
      <p:sp>
        <p:nvSpPr>
          <p:cNvPr id="16" name="Text 14"/>
          <p:cNvSpPr/>
          <p:nvPr/>
        </p:nvSpPr>
        <p:spPr>
          <a:xfrm>
            <a:off x="5730240" y="4956739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zonas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geográficas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mas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pequeñas</a:t>
            </a:r>
            <a:endParaRPr lang="en-US" sz="1467"/>
          </a:p>
        </p:txBody>
      </p:sp>
      <p:sp>
        <p:nvSpPr>
          <p:cNvPr id="17" name="Shape 15"/>
          <p:cNvSpPr/>
          <p:nvPr/>
        </p:nvSpPr>
        <p:spPr>
          <a:xfrm>
            <a:off x="8900160" y="3176833"/>
            <a:ext cx="2804160" cy="290157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8" name="Shape 16"/>
          <p:cNvSpPr/>
          <p:nvPr/>
        </p:nvSpPr>
        <p:spPr>
          <a:xfrm>
            <a:off x="8900160" y="3176833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0" name="Text 18"/>
          <p:cNvSpPr/>
          <p:nvPr/>
        </p:nvSpPr>
        <p:spPr>
          <a:xfrm>
            <a:off x="8900160" y="4372992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Información</a:t>
            </a:r>
            <a:endParaRPr lang="en-US" sz="1867"/>
          </a:p>
        </p:txBody>
      </p:sp>
      <p:sp>
        <p:nvSpPr>
          <p:cNvPr id="21" name="Text 19"/>
          <p:cNvSpPr/>
          <p:nvPr/>
        </p:nvSpPr>
        <p:spPr>
          <a:xfrm>
            <a:off x="8900160" y="4956739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pone 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disposicion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Plataforma para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ciudadano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tome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individuales</a:t>
            </a:r>
            <a:endParaRPr lang="en-US" sz="1467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C561DBA-B1DA-7E4D-8130-0194D7307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25" y="3008449"/>
            <a:ext cx="1174750" cy="117475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28E464E-9B9B-6EDA-D0C3-D97B5EB3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945" y="2966649"/>
            <a:ext cx="1174750" cy="117475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0D72A51-56C8-69D5-99C6-B2DF99F84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490" y="2966649"/>
            <a:ext cx="1079500" cy="1079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 sistema de IA que automatiza, consolida y reporta</a:t>
            </a:r>
            <a:endParaRPr lang="en-US" sz="2933" i="1"/>
          </a:p>
        </p:txBody>
      </p:sp>
      <p:sp>
        <p:nvSpPr>
          <p:cNvPr id="6" name="Text 4"/>
          <p:cNvSpPr/>
          <p:nvPr/>
        </p:nvSpPr>
        <p:spPr>
          <a:xfrm>
            <a:off x="2560320" y="1645920"/>
            <a:ext cx="91440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Implementamos un sistema de Inteligencia Artificial que automatiza el proceso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medición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de la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contaminación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del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aire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Bogotá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aplicando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modelos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aprendizaje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profundo, con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autocalibración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automática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.</a:t>
            </a:r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560320" y="342900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3596640" y="330708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3596640" y="330708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2560320" y="440436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Ingesta de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datos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otras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variables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como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temperaturas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,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presion</a:t>
            </a:r>
            <a:endParaRPr lang="en-US" sz="1733"/>
          </a:p>
        </p:txBody>
      </p:sp>
      <p:sp>
        <p:nvSpPr>
          <p:cNvPr id="11" name="Text 9"/>
          <p:cNvSpPr/>
          <p:nvPr/>
        </p:nvSpPr>
        <p:spPr>
          <a:xfrm>
            <a:off x="2560320" y="507492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free y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solo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ecosistema</a:t>
            </a: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5425440" y="4770120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91200" y="342900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4" name="Shape 12"/>
          <p:cNvSpPr/>
          <p:nvPr/>
        </p:nvSpPr>
        <p:spPr>
          <a:xfrm>
            <a:off x="6827520" y="330708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6827520" y="330708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733"/>
          </a:p>
        </p:txBody>
      </p:sp>
      <p:sp>
        <p:nvSpPr>
          <p:cNvPr id="16" name="Text 14"/>
          <p:cNvSpPr/>
          <p:nvPr/>
        </p:nvSpPr>
        <p:spPr>
          <a:xfrm>
            <a:off x="5791200" y="440436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Transformación</a:t>
            </a:r>
            <a:endParaRPr lang="en-US" sz="1733"/>
          </a:p>
        </p:txBody>
      </p:sp>
      <p:sp>
        <p:nvSpPr>
          <p:cNvPr id="17" name="Text 15"/>
          <p:cNvSpPr/>
          <p:nvPr/>
        </p:nvSpPr>
        <p:spPr>
          <a:xfrm>
            <a:off x="5791200" y="507492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Coleccion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existentes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zona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geografica</a:t>
            </a:r>
            <a:endParaRPr lang="en-US" sz="1467"/>
          </a:p>
        </p:txBody>
      </p:sp>
      <p:sp>
        <p:nvSpPr>
          <p:cNvPr id="18" name="Shape 16"/>
          <p:cNvSpPr/>
          <p:nvPr/>
        </p:nvSpPr>
        <p:spPr>
          <a:xfrm>
            <a:off x="8656320" y="4770120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Shape 17"/>
          <p:cNvSpPr/>
          <p:nvPr/>
        </p:nvSpPr>
        <p:spPr>
          <a:xfrm>
            <a:off x="9022080" y="3429000"/>
            <a:ext cx="286512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10058400" y="330708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10058400" y="3307080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733"/>
          </a:p>
        </p:txBody>
      </p:sp>
      <p:sp>
        <p:nvSpPr>
          <p:cNvPr id="22" name="Text 20"/>
          <p:cNvSpPr/>
          <p:nvPr/>
        </p:nvSpPr>
        <p:spPr>
          <a:xfrm>
            <a:off x="9022080" y="4404360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Predicción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de la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contaminación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por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zona e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informes</a:t>
            </a:r>
            <a:r>
              <a:rPr lang="en-US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en-US" sz="1733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generales</a:t>
            </a:r>
            <a:endParaRPr lang="en-US" sz="1733"/>
          </a:p>
        </p:txBody>
      </p:sp>
      <p:sp>
        <p:nvSpPr>
          <p:cNvPr id="23" name="Text 21"/>
          <p:cNvSpPr/>
          <p:nvPr/>
        </p:nvSpPr>
        <p:spPr>
          <a:xfrm>
            <a:off x="9022080" y="507492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Generados automáticamente</a:t>
            </a:r>
            <a:endParaRPr lang="en-US" sz="1467"/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diario</a:t>
            </a:r>
            <a:endParaRPr lang="en-US" sz="1467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Eficiencia medible, decisiones más rápidas</a:t>
            </a:r>
            <a:endParaRPr lang="en-US" sz="2900" i="1"/>
          </a:p>
        </p:txBody>
      </p:sp>
      <p:sp>
        <p:nvSpPr>
          <p:cNvPr id="6" name="Text 4"/>
          <p:cNvSpPr/>
          <p:nvPr/>
        </p:nvSpPr>
        <p:spPr>
          <a:xfrm>
            <a:off x="2560320" y="1493520"/>
            <a:ext cx="9144000" cy="1158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Se propone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incrementar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los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puntos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medición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con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colaboracion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los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datos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estaciones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metereologicas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que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no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cuentan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con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el</a:t>
            </a:r>
            <a:r>
              <a:rPr lang="en-US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 sensor de </a:t>
            </a:r>
            <a:r>
              <a:rPr lang="en-US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contaminación</a:t>
            </a:r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560320" y="3108960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108960"/>
            <a:ext cx="2194560" cy="97536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335280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53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100%</a:t>
            </a:r>
            <a:endParaRPr lang="en-US" sz="5333"/>
          </a:p>
        </p:txBody>
      </p:sp>
      <p:sp>
        <p:nvSpPr>
          <p:cNvPr id="10" name="Text 8"/>
          <p:cNvSpPr/>
          <p:nvPr/>
        </p:nvSpPr>
        <p:spPr>
          <a:xfrm>
            <a:off x="2560320" y="438912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</a:t>
            </a:r>
            <a:endParaRPr lang="en-US" sz="1467"/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tareas manuales</a:t>
            </a:r>
            <a:endParaRPr lang="en-US" sz="1467"/>
          </a:p>
        </p:txBody>
      </p:sp>
      <p:sp>
        <p:nvSpPr>
          <p:cNvPr id="11" name="Shape 9"/>
          <p:cNvSpPr/>
          <p:nvPr/>
        </p:nvSpPr>
        <p:spPr>
          <a:xfrm>
            <a:off x="4937760" y="3108960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4937760" y="3108960"/>
            <a:ext cx="2194560" cy="97536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Text 11"/>
          <p:cNvSpPr/>
          <p:nvPr/>
        </p:nvSpPr>
        <p:spPr>
          <a:xfrm>
            <a:off x="4937760" y="335280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5333" b="1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2h</a:t>
            </a:r>
            <a:endParaRPr lang="en-US" sz="5333"/>
          </a:p>
        </p:txBody>
      </p:sp>
      <p:sp>
        <p:nvSpPr>
          <p:cNvPr id="14" name="Text 12"/>
          <p:cNvSpPr/>
          <p:nvPr/>
        </p:nvSpPr>
        <p:spPr>
          <a:xfrm>
            <a:off x="4937760" y="438912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Generación de</a:t>
            </a:r>
            <a:endParaRPr lang="en-US" sz="1467"/>
          </a:p>
          <a:p>
            <a:pPr algn="ctr">
              <a:lnSpc>
                <a:spcPct val="125000"/>
              </a:lnSpc>
            </a:pP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existen</a:t>
            </a:r>
            <a:endParaRPr lang="en-US" sz="1467"/>
          </a:p>
        </p:txBody>
      </p:sp>
      <p:sp>
        <p:nvSpPr>
          <p:cNvPr id="15" name="Shape 13"/>
          <p:cNvSpPr/>
          <p:nvPr/>
        </p:nvSpPr>
        <p:spPr>
          <a:xfrm>
            <a:off x="7315200" y="3108960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7315200" y="3108960"/>
            <a:ext cx="2194560" cy="97536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7" name="Text 15"/>
          <p:cNvSpPr/>
          <p:nvPr/>
        </p:nvSpPr>
        <p:spPr>
          <a:xfrm>
            <a:off x="7315200" y="335280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5333" b="1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7d</a:t>
            </a:r>
            <a:endParaRPr lang="en-US" sz="5333"/>
          </a:p>
        </p:txBody>
      </p:sp>
      <p:sp>
        <p:nvSpPr>
          <p:cNvPr id="18" name="Text 16"/>
          <p:cNvSpPr/>
          <p:nvPr/>
        </p:nvSpPr>
        <p:spPr>
          <a:xfrm>
            <a:off x="7315200" y="438912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siempre</a:t>
            </a:r>
            <a:endParaRPr lang="en-US" sz="1467"/>
          </a:p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actualizados</a:t>
            </a:r>
            <a:endParaRPr lang="en-US" sz="1467"/>
          </a:p>
        </p:txBody>
      </p:sp>
      <p:sp>
        <p:nvSpPr>
          <p:cNvPr id="19" name="Shape 17"/>
          <p:cNvSpPr/>
          <p:nvPr/>
        </p:nvSpPr>
        <p:spPr>
          <a:xfrm>
            <a:off x="9692640" y="3108960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9692640" y="3108960"/>
            <a:ext cx="2194560" cy="97536"/>
          </a:xfrm>
          <a:prstGeom prst="rect">
            <a:avLst/>
          </a:prstGeom>
          <a:solidFill>
            <a:srgbClr val="02A699"/>
          </a:solidFill>
          <a:ln w="12700">
            <a:solidFill>
              <a:srgbClr val="02A699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9692640" y="335280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5333" b="1">
                <a:solidFill>
                  <a:srgbClr val="02A699"/>
                </a:solidFill>
                <a:latin typeface="Trebuchet MS" pitchFamily="34" charset="0"/>
              </a:rPr>
              <a:t>100%</a:t>
            </a:r>
            <a:endParaRPr lang="en-US" sz="5333"/>
          </a:p>
        </p:txBody>
      </p:sp>
      <p:sp>
        <p:nvSpPr>
          <p:cNvPr id="22" name="Text 20"/>
          <p:cNvSpPr/>
          <p:nvPr/>
        </p:nvSpPr>
        <p:spPr>
          <a:xfrm>
            <a:off x="9692640" y="4389120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Población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niveles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contaminación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err="1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zona</a:t>
            </a:r>
            <a:endParaRPr lang="en-US" sz="1467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5" name="Text 3"/>
          <p:cNvSpPr/>
          <p:nvPr/>
        </p:nvSpPr>
        <p:spPr>
          <a:xfrm>
            <a:off x="6583680" y="3048000"/>
            <a:ext cx="195072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3" b="1">
                <a:solidFill>
                  <a:srgbClr val="FFFFFF">
                    <a:alpha val="1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7333"/>
          </a:p>
        </p:txBody>
      </p:sp>
      <p:sp>
        <p:nvSpPr>
          <p:cNvPr id="7" name="Text 5"/>
          <p:cNvSpPr/>
          <p:nvPr/>
        </p:nvSpPr>
        <p:spPr>
          <a:xfrm>
            <a:off x="771646" y="650553"/>
            <a:ext cx="10972800" cy="1859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36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Plataforma de diagnóstico y evolución de la madurez de uso de la inteligencia artificial para PYMES colombianas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71646" y="3042847"/>
            <a:ext cx="43501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200" b="1" err="1">
                <a:solidFill>
                  <a:srgbClr val="02C39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PymeDx.com</a:t>
            </a:r>
            <a:endParaRPr lang="es-CO" sz="7200">
              <a:solidFill>
                <a:srgbClr val="02C39A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96B0A4-E798-4E7A-D1FA-68E4CAFAC255}"/>
              </a:ext>
            </a:extLst>
          </p:cNvPr>
          <p:cNvGrpSpPr/>
          <p:nvPr/>
        </p:nvGrpSpPr>
        <p:grpSpPr>
          <a:xfrm>
            <a:off x="10656894" y="5390448"/>
            <a:ext cx="1435100" cy="1391352"/>
            <a:chOff x="9421792" y="4087792"/>
            <a:chExt cx="2770208" cy="2770208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1792" y="4087792"/>
              <a:ext cx="2770208" cy="2770208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1F2FD8B-C557-EAC2-AA31-512F4B9E5410}"/>
                </a:ext>
              </a:extLst>
            </p:cNvPr>
            <p:cNvSpPr/>
            <p:nvPr/>
          </p:nvSpPr>
          <p:spPr>
            <a:xfrm>
              <a:off x="10555940" y="5154267"/>
              <a:ext cx="537883" cy="61676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7970C0CF-89C1-0965-E748-5FE13A21BB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t="26105" r="18984" b="25393"/>
          <a:stretch/>
        </p:blipFill>
        <p:spPr>
          <a:xfrm>
            <a:off x="10656894" y="4321024"/>
            <a:ext cx="1356360" cy="1030147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4E712BC6-7E7E-E820-CE40-FDAF106DC2B6}"/>
              </a:ext>
            </a:extLst>
          </p:cNvPr>
          <p:cNvSpPr/>
          <p:nvPr/>
        </p:nvSpPr>
        <p:spPr>
          <a:xfrm>
            <a:off x="829973" y="5513135"/>
            <a:ext cx="3585274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700" b="1" i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Hugo Alejandro </a:t>
            </a:r>
            <a:r>
              <a:rPr lang="en-US" sz="1700" b="1" i="1" err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Muñóz</a:t>
            </a:r>
            <a:r>
              <a:rPr lang="en-US" sz="1700" b="1" i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 Bonilla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C94F468-DD4C-CA35-EFA8-0B30527535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847" y="2397916"/>
            <a:ext cx="2598047" cy="4348167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o alternativo 3">
            <a:extLst>
              <a:ext uri="{FF2B5EF4-FFF2-40B4-BE49-F238E27FC236}">
                <a16:creationId xmlns:a16="http://schemas.microsoft.com/office/drawing/2014/main" id="{88308B2C-F226-CEE3-0121-D9390F26BFF7}"/>
              </a:ext>
            </a:extLst>
          </p:cNvPr>
          <p:cNvSpPr/>
          <p:nvPr/>
        </p:nvSpPr>
        <p:spPr>
          <a:xfrm>
            <a:off x="5212080" y="592289"/>
            <a:ext cx="4846320" cy="457200"/>
          </a:xfrm>
          <a:prstGeom prst="flowChartAlternateProcess">
            <a:avLst/>
          </a:prstGeom>
          <a:solidFill>
            <a:srgbClr val="212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32912E68-49D0-BD4A-C6AF-D5805ECEA091}"/>
              </a:ext>
            </a:extLst>
          </p:cNvPr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1295C"/>
          </a:solidFill>
          <a:ln w="12700">
            <a:noFill/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8126B00E-7CC7-CA16-88FC-74E3BB1D53C0}"/>
              </a:ext>
            </a:extLst>
          </p:cNvPr>
          <p:cNvSpPr/>
          <p:nvPr/>
        </p:nvSpPr>
        <p:spPr>
          <a:xfrm>
            <a:off x="502920" y="331214"/>
            <a:ext cx="11353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3200" b="1" i="1">
                <a:solidFill>
                  <a:srgbClr val="21295C"/>
                </a:solidFill>
                <a:latin typeface="Trebuchet MS" pitchFamily="34" charset="0"/>
              </a:rPr>
              <a:t>Hitos que han  </a:t>
            </a:r>
            <a:r>
              <a:rPr lang="es-CO" sz="3200" b="1" i="1">
                <a:solidFill>
                  <a:srgbClr val="02C39A"/>
                </a:solidFill>
                <a:latin typeface="Trebuchet MS" pitchFamily="34" charset="0"/>
              </a:rPr>
              <a:t>marcado nuestro camino</a:t>
            </a:r>
            <a:endParaRPr lang="en-US" sz="3200" b="1" i="1">
              <a:solidFill>
                <a:srgbClr val="02C39A"/>
              </a:solidFill>
              <a:latin typeface="Trebuchet MS" panose="020B070302020209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E593967-C737-286F-4BF8-580A08F17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876" y="1407182"/>
            <a:ext cx="17184165" cy="6216763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6BAFA754-E1E4-BFB9-FA3E-80AC6D4542AB}"/>
              </a:ext>
            </a:extLst>
          </p:cNvPr>
          <p:cNvGrpSpPr/>
          <p:nvPr/>
        </p:nvGrpSpPr>
        <p:grpSpPr>
          <a:xfrm>
            <a:off x="1835791" y="2805715"/>
            <a:ext cx="170986" cy="1597905"/>
            <a:chOff x="1680117" y="2274848"/>
            <a:chExt cx="170986" cy="1597905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B01AADD-FF31-AED6-2527-BA8FA864200E}"/>
                </a:ext>
              </a:extLst>
            </p:cNvPr>
            <p:cNvSpPr/>
            <p:nvPr/>
          </p:nvSpPr>
          <p:spPr>
            <a:xfrm>
              <a:off x="1680117" y="2274848"/>
              <a:ext cx="170986" cy="170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1C9E85"/>
                </a:solidFill>
              </a:endParaRPr>
            </a:p>
          </p:txBody>
        </p: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8A096D04-B29F-9D29-5E0D-1A6A57ADAB7C}"/>
                </a:ext>
              </a:extLst>
            </p:cNvPr>
            <p:cNvCxnSpPr>
              <a:cxnSpLocks/>
            </p:cNvCxnSpPr>
            <p:nvPr/>
          </p:nvCxnSpPr>
          <p:spPr>
            <a:xfrm>
              <a:off x="1765610" y="2371875"/>
              <a:ext cx="0" cy="150087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1BEE0F6-B6A3-DC0A-0840-9E6D91FB2C46}"/>
              </a:ext>
            </a:extLst>
          </p:cNvPr>
          <p:cNvSpPr txBox="1"/>
          <p:nvPr/>
        </p:nvSpPr>
        <p:spPr>
          <a:xfrm>
            <a:off x="769247" y="4500647"/>
            <a:ext cx="23040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>
                <a:solidFill>
                  <a:srgbClr val="1C9E85"/>
                </a:solidFill>
              </a:rPr>
              <a:t>Lanzamiento </a:t>
            </a:r>
            <a:r>
              <a:rPr lang="es-CO" sz="3600" b="1">
                <a:solidFill>
                  <a:srgbClr val="1C9E85"/>
                </a:solidFill>
              </a:rPr>
              <a:t>UTOPIA</a:t>
            </a:r>
            <a:endParaRPr lang="es-CO" b="1">
              <a:solidFill>
                <a:srgbClr val="1C9E85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C3689F7-8A3A-905F-0B7C-56CF7AF13F37}"/>
              </a:ext>
            </a:extLst>
          </p:cNvPr>
          <p:cNvGrpSpPr/>
          <p:nvPr/>
        </p:nvGrpSpPr>
        <p:grpSpPr>
          <a:xfrm rot="10800000">
            <a:off x="4326835" y="2482047"/>
            <a:ext cx="170986" cy="1073693"/>
            <a:chOff x="1680117" y="2274848"/>
            <a:chExt cx="170986" cy="1073693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733873BF-9158-935A-8B1B-CDA46964EF32}"/>
                </a:ext>
              </a:extLst>
            </p:cNvPr>
            <p:cNvSpPr/>
            <p:nvPr/>
          </p:nvSpPr>
          <p:spPr>
            <a:xfrm>
              <a:off x="1680117" y="2274848"/>
              <a:ext cx="170986" cy="170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1C9E85"/>
                </a:solidFill>
              </a:endParaRPr>
            </a:p>
          </p:txBody>
        </p: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2EE8BAC6-E2FB-9ABE-CBCA-C2916FB8A24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765610" y="2371875"/>
              <a:ext cx="0" cy="97666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4E6E5D1-04EF-5640-F6E6-35E9D663C892}"/>
              </a:ext>
            </a:extLst>
          </p:cNvPr>
          <p:cNvSpPr txBox="1"/>
          <p:nvPr/>
        </p:nvSpPr>
        <p:spPr>
          <a:xfrm>
            <a:off x="3055452" y="1506689"/>
            <a:ext cx="27137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600" b="1" err="1">
                <a:solidFill>
                  <a:srgbClr val="1C9E85"/>
                </a:solidFill>
              </a:rPr>
              <a:t>Latam</a:t>
            </a:r>
            <a:r>
              <a:rPr lang="es-CO" sz="3600" b="1">
                <a:solidFill>
                  <a:srgbClr val="1C9E85"/>
                </a:solidFill>
              </a:rPr>
              <a:t> GPT </a:t>
            </a:r>
          </a:p>
          <a:p>
            <a:pPr algn="ctr"/>
            <a:r>
              <a:rPr lang="es-CO" b="1">
                <a:solidFill>
                  <a:srgbClr val="1C9E85"/>
                </a:solidFill>
              </a:rPr>
              <a:t>y otros proyectos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EE6C31C-2ED5-6540-F81D-A07D308EFFC9}"/>
              </a:ext>
            </a:extLst>
          </p:cNvPr>
          <p:cNvGrpSpPr/>
          <p:nvPr/>
        </p:nvGrpSpPr>
        <p:grpSpPr>
          <a:xfrm>
            <a:off x="6167790" y="3906052"/>
            <a:ext cx="170986" cy="1292965"/>
            <a:chOff x="1680117" y="2274848"/>
            <a:chExt cx="170986" cy="1292965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35D5EA05-2AD1-AF6C-C7CE-AE8741D6C4A4}"/>
                </a:ext>
              </a:extLst>
            </p:cNvPr>
            <p:cNvSpPr/>
            <p:nvPr/>
          </p:nvSpPr>
          <p:spPr>
            <a:xfrm>
              <a:off x="1680117" y="2274848"/>
              <a:ext cx="170986" cy="170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1C9E85"/>
                </a:solidFill>
              </a:endParaRPr>
            </a:p>
          </p:txBody>
        </p: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6CF49FDA-769A-5218-BA29-4056B3265558}"/>
                </a:ext>
              </a:extLst>
            </p:cNvPr>
            <p:cNvCxnSpPr>
              <a:cxnSpLocks/>
            </p:cNvCxnSpPr>
            <p:nvPr/>
          </p:nvCxnSpPr>
          <p:spPr>
            <a:xfrm>
              <a:off x="1765610" y="2371875"/>
              <a:ext cx="0" cy="11959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AE5EFE1-C66B-7E7B-6E04-822304BE4D8C}"/>
              </a:ext>
            </a:extLst>
          </p:cNvPr>
          <p:cNvSpPr txBox="1"/>
          <p:nvPr/>
        </p:nvSpPr>
        <p:spPr>
          <a:xfrm>
            <a:off x="4222720" y="5296044"/>
            <a:ext cx="406112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>
                <a:solidFill>
                  <a:srgbClr val="1C9E85"/>
                </a:solidFill>
              </a:rPr>
              <a:t>Convocatoria de </a:t>
            </a:r>
            <a:r>
              <a:rPr lang="es-CO" sz="2800" b="1">
                <a:solidFill>
                  <a:srgbClr val="1C9E85"/>
                </a:solidFill>
              </a:rPr>
              <a:t>INVESTIGACIÓN EN IA</a:t>
            </a:r>
            <a:endParaRPr lang="es-CO" b="1">
              <a:solidFill>
                <a:srgbClr val="1C9E85"/>
              </a:solidFill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0E2C09F2-6081-BE05-5E1D-E42A026458FC}"/>
              </a:ext>
            </a:extLst>
          </p:cNvPr>
          <p:cNvGrpSpPr/>
          <p:nvPr/>
        </p:nvGrpSpPr>
        <p:grpSpPr>
          <a:xfrm rot="10800000">
            <a:off x="9433245" y="3049118"/>
            <a:ext cx="170986" cy="1245614"/>
            <a:chOff x="1680117" y="2274848"/>
            <a:chExt cx="170986" cy="1245614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49876516-83E5-8A06-8080-95E0E52F1859}"/>
                </a:ext>
              </a:extLst>
            </p:cNvPr>
            <p:cNvSpPr/>
            <p:nvPr/>
          </p:nvSpPr>
          <p:spPr>
            <a:xfrm>
              <a:off x="1680117" y="2274848"/>
              <a:ext cx="170986" cy="170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1C9E85"/>
                </a:solidFill>
              </a:endParaRPr>
            </a:p>
          </p:txBody>
        </p: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DDAAC6C5-FB40-2E54-E808-8F1C14330E1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765610" y="2371875"/>
              <a:ext cx="0" cy="1148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C0F27B3-9812-2617-CADF-B83E03CC4166}"/>
              </a:ext>
            </a:extLst>
          </p:cNvPr>
          <p:cNvSpPr txBox="1"/>
          <p:nvPr/>
        </p:nvSpPr>
        <p:spPr>
          <a:xfrm>
            <a:off x="7964316" y="1833002"/>
            <a:ext cx="31088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>
                <a:solidFill>
                  <a:srgbClr val="1C9E85"/>
                </a:solidFill>
              </a:rPr>
              <a:t>Datos para la</a:t>
            </a:r>
          </a:p>
          <a:p>
            <a:pPr algn="ctr"/>
            <a:r>
              <a:rPr lang="es-CO" sz="2800" b="1">
                <a:solidFill>
                  <a:srgbClr val="1C9E85"/>
                </a:solidFill>
              </a:rPr>
              <a:t>SUPERACIÓN</a:t>
            </a:r>
          </a:p>
          <a:p>
            <a:pPr algn="ctr"/>
            <a:r>
              <a:rPr lang="es-CO" b="1">
                <a:solidFill>
                  <a:srgbClr val="1C9E85"/>
                </a:solidFill>
              </a:rPr>
              <a:t>de la pobreza</a:t>
            </a:r>
          </a:p>
        </p:txBody>
      </p:sp>
    </p:spTree>
    <p:extLst>
      <p:ext uri="{BB962C8B-B14F-4D97-AF65-F5344CB8AC3E}">
        <p14:creationId xmlns:p14="http://schemas.microsoft.com/office/powerpoint/2010/main" val="599296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21295C"/>
          </a:solidFill>
          <a:ln w="12700">
            <a:solidFill>
              <a:srgbClr val="21295C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8387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00" b="1" i="1">
                <a:solidFill>
                  <a:srgbClr val="21295C"/>
                </a:solidFill>
                <a:latin typeface="Trebuchet MS" pitchFamily="34" charset="0"/>
              </a:rPr>
              <a:t>La paradoja de la adopción de IA en Pymes en Colombia</a:t>
            </a:r>
            <a:endParaRPr lang="es-CO" sz="2900" i="1"/>
          </a:p>
        </p:txBody>
      </p:sp>
      <p:sp>
        <p:nvSpPr>
          <p:cNvPr id="6" name="Text 4"/>
          <p:cNvSpPr/>
          <p:nvPr/>
        </p:nvSpPr>
        <p:spPr>
          <a:xfrm>
            <a:off x="2560320" y="1498100"/>
            <a:ext cx="9144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b="1">
                <a:solidFill>
                  <a:srgbClr val="02C39A"/>
                </a:solidFill>
                <a:ea typeface="Calibri" pitchFamily="34" charset="-122"/>
                <a:cs typeface="Calibri" pitchFamily="34" charset="-120"/>
              </a:rPr>
              <a:t>Existe una fuga masiva de valor: </a:t>
            </a:r>
          </a:p>
          <a:p>
            <a:pPr>
              <a:lnSpc>
                <a:spcPct val="130000"/>
              </a:lnSpc>
            </a:pPr>
            <a:r>
              <a:rPr lang="es-CO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La adopción tecnológica ha superado con creces la madurez estratégica</a:t>
            </a:r>
            <a:endParaRPr lang="es-CO"/>
          </a:p>
        </p:txBody>
      </p:sp>
      <p:sp>
        <p:nvSpPr>
          <p:cNvPr id="7" name="Shape 5"/>
          <p:cNvSpPr/>
          <p:nvPr/>
        </p:nvSpPr>
        <p:spPr>
          <a:xfrm>
            <a:off x="256032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>
                <a:solidFill>
                  <a:srgbClr val="065A82"/>
                </a:solidFill>
                <a:latin typeface="Trebuchet MS" pitchFamily="34" charset="0"/>
              </a:rPr>
              <a:t>70%</a:t>
            </a:r>
            <a:endParaRPr lang="en-US" sz="4800"/>
          </a:p>
        </p:txBody>
      </p:sp>
      <p:sp>
        <p:nvSpPr>
          <p:cNvPr id="10" name="Text 8"/>
          <p:cNvSpPr/>
          <p:nvPr/>
        </p:nvSpPr>
        <p:spPr>
          <a:xfrm>
            <a:off x="2560320" y="4572000"/>
            <a:ext cx="28041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Las PYMES incorporan en sus tareas y procesos diarios tecnología de IA</a:t>
            </a:r>
            <a:endParaRPr lang="es-CO" sz="1600"/>
          </a:p>
        </p:txBody>
      </p:sp>
      <p:sp>
        <p:nvSpPr>
          <p:cNvPr id="11" name="Shape 9"/>
          <p:cNvSpPr/>
          <p:nvPr/>
        </p:nvSpPr>
        <p:spPr>
          <a:xfrm>
            <a:off x="573024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573024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Text 11"/>
          <p:cNvSpPr/>
          <p:nvPr/>
        </p:nvSpPr>
        <p:spPr>
          <a:xfrm>
            <a:off x="573024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15%</a:t>
            </a:r>
            <a:endParaRPr lang="en-US" sz="4800"/>
          </a:p>
        </p:txBody>
      </p:sp>
      <p:sp>
        <p:nvSpPr>
          <p:cNvPr id="14" name="Text 12"/>
          <p:cNvSpPr/>
          <p:nvPr/>
        </p:nvSpPr>
        <p:spPr>
          <a:xfrm>
            <a:off x="5730240" y="4572000"/>
            <a:ext cx="28041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 un bajo índice de medición de los beneficios de su uso</a:t>
            </a:r>
            <a:endParaRPr lang="es-CO" sz="1600"/>
          </a:p>
        </p:txBody>
      </p:sp>
      <p:sp>
        <p:nvSpPr>
          <p:cNvPr id="15" name="Shape 13"/>
          <p:cNvSpPr/>
          <p:nvPr/>
        </p:nvSpPr>
        <p:spPr>
          <a:xfrm>
            <a:off x="890016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890016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7" name="Text 15"/>
          <p:cNvSpPr/>
          <p:nvPr/>
        </p:nvSpPr>
        <p:spPr>
          <a:xfrm>
            <a:off x="8900160" y="36576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4800"/>
          </a:p>
        </p:txBody>
      </p:sp>
      <p:sp>
        <p:nvSpPr>
          <p:cNvPr id="25" name="CuadroTexto 24"/>
          <p:cNvSpPr txBox="1"/>
          <p:nvPr/>
        </p:nvSpPr>
        <p:spPr>
          <a:xfrm>
            <a:off x="9282301" y="4207397"/>
            <a:ext cx="2108135" cy="72920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/>
          <a:lstStyle>
            <a:defPPr>
              <a:defRPr lang="es-CO"/>
            </a:defPPr>
            <a:lvl1pPr algn="ctr">
              <a:lnSpc>
                <a:spcPct val="120000"/>
              </a:lnSpc>
              <a:defRPr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r>
              <a:rPr lang="es-CO" sz="2400" b="1">
                <a:solidFill>
                  <a:srgbClr val="1C7293"/>
                </a:solidFill>
              </a:rPr>
              <a:t>SIN MEDICIÓN NO HAY CONTROL</a:t>
            </a: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t="26105" r="18984" b="25393"/>
          <a:stretch/>
        </p:blipFill>
        <p:spPr>
          <a:xfrm>
            <a:off x="10947400" y="635000"/>
            <a:ext cx="1007993" cy="7655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0"/>
          <p:cNvSpPr/>
          <p:nvPr/>
        </p:nvSpPr>
        <p:spPr>
          <a:xfrm>
            <a:off x="5730239" y="3481647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3"/>
          <a:srcRect t="20386" b="5332"/>
          <a:stretch/>
        </p:blipFill>
        <p:spPr>
          <a:xfrm>
            <a:off x="6318758" y="3692142"/>
            <a:ext cx="1627119" cy="795538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19" y="469342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00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gran reto: Cerrar la brecha de valor</a:t>
            </a:r>
            <a:endParaRPr lang="es-CO" sz="2900" i="1"/>
          </a:p>
        </p:txBody>
      </p:sp>
      <p:sp>
        <p:nvSpPr>
          <p:cNvPr id="6" name="Text 4"/>
          <p:cNvSpPr/>
          <p:nvPr/>
        </p:nvSpPr>
        <p:spPr>
          <a:xfrm>
            <a:off x="2560320" y="1484702"/>
            <a:ext cx="9144000" cy="7939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 dirty="0">
                <a:solidFill>
                  <a:schemeClr val="bg2">
                    <a:lumMod val="25000"/>
                  </a:schemeClr>
                </a:solidFill>
                <a:ea typeface="Calibri" pitchFamily="34" charset="-122"/>
                <a:cs typeface="Calibri" pitchFamily="34" charset="-120"/>
              </a:rPr>
              <a:t>¿Cómo transformar un algoritmo complejo de investigación en una herramienta de uso diario en las PYMES?</a:t>
            </a:r>
            <a:endParaRPr lang="es-CO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19" y="3481647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/>
        </p:spPr>
        <p:txBody>
          <a:bodyPr/>
          <a:lstStyle/>
          <a:p>
            <a:endParaRPr lang="es-CO" sz="2400">
              <a:solidFill>
                <a:srgbClr val="FFC000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2560319" y="3481647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19" y="3785111"/>
            <a:ext cx="2804160" cy="609600"/>
          </a:xfrm>
          <a:prstGeom prst="rect">
            <a:avLst/>
          </a:prstGeom>
          <a:noFill/>
          <a:ln/>
          <a:effectLst/>
        </p:spPr>
        <p:txBody>
          <a:bodyPr wrap="square" rtlCol="0" anchor="ctr"/>
          <a:lstStyle/>
          <a:p>
            <a:pPr algn="ctr"/>
            <a:r>
              <a:rPr lang="en-US" sz="3600" b="1">
                <a:solidFill>
                  <a:srgbClr val="065A82"/>
                </a:solidFill>
              </a:rPr>
              <a:t>TRL 3</a:t>
            </a:r>
          </a:p>
        </p:txBody>
      </p:sp>
      <p:sp>
        <p:nvSpPr>
          <p:cNvPr id="10" name="Text 8"/>
          <p:cNvSpPr/>
          <p:nvPr/>
        </p:nvSpPr>
        <p:spPr>
          <a:xfrm>
            <a:off x="2568036" y="4425580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867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 la teoría</a:t>
            </a:r>
            <a:endParaRPr lang="es-CO" sz="1867"/>
          </a:p>
        </p:txBody>
      </p:sp>
      <p:sp>
        <p:nvSpPr>
          <p:cNvPr id="11" name="Text 9"/>
          <p:cNvSpPr/>
          <p:nvPr/>
        </p:nvSpPr>
        <p:spPr>
          <a:xfrm>
            <a:off x="2560319" y="4928058"/>
            <a:ext cx="2804160" cy="975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/>
                <a:ea typeface="Calibri"/>
                <a:cs typeface="Calibri"/>
              </a:rPr>
              <a:t>Algoritmos de diagnóstico confinados a entornos controlados</a:t>
            </a:r>
            <a:endParaRPr lang="es-CO" sz="1600">
              <a:latin typeface="Calibri"/>
              <a:ea typeface="Calibri"/>
              <a:cs typeface="Calibri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730239" y="3481647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5730239" y="4447747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867" b="1">
                <a:solidFill>
                  <a:srgbClr val="065A82"/>
                </a:solidFill>
                <a:latin typeface="Trebuchet MS" pitchFamily="34" charset="0"/>
              </a:rPr>
              <a:t>Prototipo</a:t>
            </a:r>
            <a:endParaRPr lang="es-CO" sz="1867"/>
          </a:p>
        </p:txBody>
      </p:sp>
      <p:sp>
        <p:nvSpPr>
          <p:cNvPr id="16" name="Text 14"/>
          <p:cNvSpPr/>
          <p:nvPr/>
        </p:nvSpPr>
        <p:spPr>
          <a:xfrm>
            <a:off x="5730239" y="4928058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Ruta clara y accionable para que las PYMES midan su madurez de uso de IA</a:t>
            </a:r>
            <a:endParaRPr lang="es-CO" sz="1600"/>
          </a:p>
        </p:txBody>
      </p:sp>
      <p:sp>
        <p:nvSpPr>
          <p:cNvPr id="17" name="Shape 15"/>
          <p:cNvSpPr/>
          <p:nvPr/>
        </p:nvSpPr>
        <p:spPr>
          <a:xfrm>
            <a:off x="8900159" y="3481647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8" name="Shape 16"/>
          <p:cNvSpPr/>
          <p:nvPr/>
        </p:nvSpPr>
        <p:spPr>
          <a:xfrm>
            <a:off x="8900159" y="3481647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Text 17"/>
          <p:cNvSpPr/>
          <p:nvPr/>
        </p:nvSpPr>
        <p:spPr>
          <a:xfrm>
            <a:off x="8892442" y="3815980"/>
            <a:ext cx="28041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600" b="1">
                <a:solidFill>
                  <a:srgbClr val="065A82"/>
                </a:solidFill>
              </a:rPr>
              <a:t>TRL 6</a:t>
            </a:r>
          </a:p>
        </p:txBody>
      </p:sp>
      <p:sp>
        <p:nvSpPr>
          <p:cNvPr id="20" name="Text 18"/>
          <p:cNvSpPr/>
          <p:nvPr/>
        </p:nvSpPr>
        <p:spPr>
          <a:xfrm>
            <a:off x="8900159" y="4450518"/>
            <a:ext cx="28041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867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Masificación</a:t>
            </a:r>
            <a:endParaRPr lang="es-CO" sz="1867"/>
          </a:p>
        </p:txBody>
      </p:sp>
      <p:sp>
        <p:nvSpPr>
          <p:cNvPr id="21" name="Text 19"/>
          <p:cNvSpPr/>
          <p:nvPr/>
        </p:nvSpPr>
        <p:spPr>
          <a:xfrm>
            <a:off x="8900159" y="4928058"/>
            <a:ext cx="28041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Entorno de aplicación accesible y validado</a:t>
            </a:r>
            <a:endParaRPr lang="es-CO" sz="160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6D26799-2B26-51FB-C250-7CFECF876B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t="26105" r="18984" b="25393"/>
          <a:stretch/>
        </p:blipFill>
        <p:spPr>
          <a:xfrm>
            <a:off x="10947400" y="635000"/>
            <a:ext cx="1007993" cy="76556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7A03498D-2660-0D5C-7A77-CCE4A9C2F79E}"/>
              </a:ext>
            </a:extLst>
          </p:cNvPr>
          <p:cNvSpPr txBox="1"/>
          <p:nvPr/>
        </p:nvSpPr>
        <p:spPr>
          <a:xfrm>
            <a:off x="4898171" y="2586287"/>
            <a:ext cx="490419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chemeClr val="bg2">
                    <a:lumMod val="25000"/>
                  </a:schemeClr>
                </a:solidFill>
                <a:ea typeface="Calibri" pitchFamily="34" charset="-122"/>
                <a:cs typeface="Calibri" pitchFamily="34" charset="-120"/>
              </a:rPr>
              <a:t>El algoritmo de madurez (modelo)</a:t>
            </a:r>
          </a:p>
          <a:p>
            <a:pPr algn="ctr"/>
            <a:r>
              <a:rPr lang="es-CO" sz="1400" dirty="0">
                <a:solidFill>
                  <a:schemeClr val="bg2">
                    <a:lumMod val="25000"/>
                  </a:schemeClr>
                </a:solidFill>
                <a:ea typeface="Calibri" pitchFamily="34" charset="-122"/>
                <a:cs typeface="Calibri" pitchFamily="34" charset="-120"/>
              </a:rPr>
              <a:t>AMAIA= 0,4 F1 (USO) + 0,4 F2 (Tiempo) + 0,2 (Beneficio)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33" b="1" i="1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Despliegue tecnológico validado</a:t>
            </a:r>
            <a:endParaRPr lang="es-CO" sz="2933" i="1"/>
          </a:p>
        </p:txBody>
      </p:sp>
      <p:sp>
        <p:nvSpPr>
          <p:cNvPr id="7" name="Shape 5"/>
          <p:cNvSpPr/>
          <p:nvPr/>
        </p:nvSpPr>
        <p:spPr>
          <a:xfrm>
            <a:off x="2560320" y="3059097"/>
            <a:ext cx="2865120" cy="2934379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3596640" y="2915445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3596640" y="2903912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2560320" y="4042756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Desarrollar arquitectura</a:t>
            </a:r>
            <a:endParaRPr lang="es-CO" sz="1733"/>
          </a:p>
        </p:txBody>
      </p:sp>
      <p:sp>
        <p:nvSpPr>
          <p:cNvPr id="11" name="Text 9"/>
          <p:cNvSpPr/>
          <p:nvPr/>
        </p:nvSpPr>
        <p:spPr>
          <a:xfrm>
            <a:off x="2571404" y="479598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Servidor, Base de datos, interfaz dinámica  y  Lógica ML</a:t>
            </a:r>
            <a:endParaRPr lang="es-CO" sz="1600"/>
          </a:p>
        </p:txBody>
      </p:sp>
      <p:sp>
        <p:nvSpPr>
          <p:cNvPr id="12" name="Shape 10"/>
          <p:cNvSpPr/>
          <p:nvPr/>
        </p:nvSpPr>
        <p:spPr>
          <a:xfrm>
            <a:off x="5436524" y="4436225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91200" y="3059097"/>
            <a:ext cx="2865120" cy="2934379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4" name="Shape 12"/>
          <p:cNvSpPr/>
          <p:nvPr/>
        </p:nvSpPr>
        <p:spPr>
          <a:xfrm>
            <a:off x="6827520" y="2915445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6827520" y="2903912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733"/>
          </a:p>
        </p:txBody>
      </p:sp>
      <p:sp>
        <p:nvSpPr>
          <p:cNvPr id="16" name="Text 14"/>
          <p:cNvSpPr/>
          <p:nvPr/>
        </p:nvSpPr>
        <p:spPr>
          <a:xfrm>
            <a:off x="5791200" y="4042756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Validar PMV</a:t>
            </a:r>
            <a:endParaRPr lang="es-CO" sz="1733"/>
          </a:p>
        </p:txBody>
      </p:sp>
      <p:sp>
        <p:nvSpPr>
          <p:cNvPr id="17" name="Text 15"/>
          <p:cNvSpPr/>
          <p:nvPr/>
        </p:nvSpPr>
        <p:spPr>
          <a:xfrm>
            <a:off x="5802284" y="479598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Comprender la Experiencia del Usuario</a:t>
            </a:r>
            <a:endParaRPr lang="es-CO" sz="1600"/>
          </a:p>
        </p:txBody>
      </p:sp>
      <p:sp>
        <p:nvSpPr>
          <p:cNvPr id="18" name="Shape 16"/>
          <p:cNvSpPr/>
          <p:nvPr/>
        </p:nvSpPr>
        <p:spPr>
          <a:xfrm>
            <a:off x="8667404" y="4436225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Shape 17"/>
          <p:cNvSpPr/>
          <p:nvPr/>
        </p:nvSpPr>
        <p:spPr>
          <a:xfrm>
            <a:off x="9022080" y="3059097"/>
            <a:ext cx="2865120" cy="2934379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10058400" y="2915445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10058400" y="2903912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733"/>
          </a:p>
        </p:txBody>
      </p:sp>
      <p:sp>
        <p:nvSpPr>
          <p:cNvPr id="22" name="Text 20"/>
          <p:cNvSpPr/>
          <p:nvPr/>
        </p:nvSpPr>
        <p:spPr>
          <a:xfrm>
            <a:off x="9022080" y="4042756"/>
            <a:ext cx="28651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733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Despliegue Articulado</a:t>
            </a:r>
            <a:endParaRPr lang="es-CO" sz="1733"/>
          </a:p>
        </p:txBody>
      </p:sp>
      <p:sp>
        <p:nvSpPr>
          <p:cNvPr id="23" name="Text 21"/>
          <p:cNvSpPr/>
          <p:nvPr/>
        </p:nvSpPr>
        <p:spPr>
          <a:xfrm>
            <a:off x="9033164" y="4795981"/>
            <a:ext cx="286512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Facilitar el acceso </a:t>
            </a:r>
          </a:p>
          <a:p>
            <a:pPr algn="ctr">
              <a:lnSpc>
                <a:spcPct val="125000"/>
              </a:lnSpc>
            </a:pPr>
            <a:r>
              <a:rPr lang="es-CO" sz="1600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Democratizar desarrollos IA  con el tejido empresarial colombiano</a:t>
            </a:r>
            <a:endParaRPr lang="es-CO" sz="1600"/>
          </a:p>
        </p:txBody>
      </p:sp>
      <p:sp>
        <p:nvSpPr>
          <p:cNvPr id="6" name="Text 4"/>
          <p:cNvSpPr/>
          <p:nvPr/>
        </p:nvSpPr>
        <p:spPr>
          <a:xfrm>
            <a:off x="2560320" y="1502295"/>
            <a:ext cx="91440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s-CO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Implementamos un sistema disponible 24/7 bajo el concepto de Impacto Social y Misión Praxeológica de </a:t>
            </a:r>
            <a:r>
              <a:rPr lang="es-CO" err="1">
                <a:solidFill>
                  <a:srgbClr val="3D3D3D"/>
                </a:solidFill>
                <a:ea typeface="Calibri" pitchFamily="34" charset="-122"/>
                <a:cs typeface="Calibri" pitchFamily="34" charset="-120"/>
              </a:rPr>
              <a:t>Uniminuto</a:t>
            </a:r>
            <a:endParaRPr lang="es-CO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03BCB8EB-B002-BD4C-7963-DFEC7B54F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t="26105" r="18984" b="25393"/>
          <a:stretch/>
        </p:blipFill>
        <p:spPr>
          <a:xfrm>
            <a:off x="10947400" y="635000"/>
            <a:ext cx="1007993" cy="76556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00" b="1" i="1">
                <a:solidFill>
                  <a:srgbClr val="21295C"/>
                </a:solidFill>
                <a:latin typeface="Trebuchet MS" pitchFamily="34" charset="0"/>
              </a:rPr>
              <a:t>Servicio en línea</a:t>
            </a:r>
            <a:endParaRPr lang="es-CO" sz="2900" i="1"/>
          </a:p>
        </p:txBody>
      </p:sp>
      <p:sp>
        <p:nvSpPr>
          <p:cNvPr id="6" name="Text 4"/>
          <p:cNvSpPr/>
          <p:nvPr/>
        </p:nvSpPr>
        <p:spPr>
          <a:xfrm>
            <a:off x="2537170" y="1610783"/>
            <a:ext cx="9410990" cy="13750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30000"/>
              </a:lnSpc>
            </a:pPr>
            <a:r>
              <a:rPr lang="es-CO">
                <a:solidFill>
                  <a:schemeClr val="bg2">
                    <a:lumMod val="25000"/>
                  </a:schemeClr>
                </a:solidFill>
                <a:ea typeface="Calibri"/>
                <a:cs typeface="Calibri"/>
              </a:rPr>
              <a:t>Portal web con  AMAIA como modelo desplegado de Análisis de Madurez de uso de la IA en las Micro y Pequeñas empresas, articulada con otras herramientas desarrolladas en beneficio del tejido empresarial colombiano</a:t>
            </a:r>
          </a:p>
        </p:txBody>
      </p:sp>
      <p:sp>
        <p:nvSpPr>
          <p:cNvPr id="7" name="Shape 5"/>
          <p:cNvSpPr/>
          <p:nvPr/>
        </p:nvSpPr>
        <p:spPr>
          <a:xfrm>
            <a:off x="2560320" y="3427307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427307"/>
            <a:ext cx="2194560" cy="97536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367114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Accede</a:t>
            </a:r>
            <a:endParaRPr lang="en-US" sz="3200"/>
          </a:p>
        </p:txBody>
      </p:sp>
      <p:sp>
        <p:nvSpPr>
          <p:cNvPr id="10" name="Text 8"/>
          <p:cNvSpPr/>
          <p:nvPr/>
        </p:nvSpPr>
        <p:spPr>
          <a:xfrm>
            <a:off x="2560320" y="470746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 útiles con componentes de IA útiles para la gestión empresarial</a:t>
            </a:r>
            <a:endParaRPr lang="es-CO" sz="1467"/>
          </a:p>
        </p:txBody>
      </p:sp>
      <p:sp>
        <p:nvSpPr>
          <p:cNvPr id="11" name="Shape 9"/>
          <p:cNvSpPr/>
          <p:nvPr/>
        </p:nvSpPr>
        <p:spPr>
          <a:xfrm>
            <a:off x="4937760" y="3427307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4937760" y="3427307"/>
            <a:ext cx="2194560" cy="97536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Text 11"/>
          <p:cNvSpPr/>
          <p:nvPr/>
        </p:nvSpPr>
        <p:spPr>
          <a:xfrm>
            <a:off x="4937760" y="367114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2800" b="1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Comprende</a:t>
            </a:r>
            <a:endParaRPr lang="es-CO" sz="2800"/>
          </a:p>
        </p:txBody>
      </p:sp>
      <p:sp>
        <p:nvSpPr>
          <p:cNvPr id="14" name="Text 12"/>
          <p:cNvSpPr/>
          <p:nvPr/>
        </p:nvSpPr>
        <p:spPr>
          <a:xfrm>
            <a:off x="4937760" y="470746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Funcionamiento transparente</a:t>
            </a:r>
            <a:endParaRPr lang="es-CO" sz="1467"/>
          </a:p>
        </p:txBody>
      </p:sp>
      <p:sp>
        <p:nvSpPr>
          <p:cNvPr id="15" name="Shape 13"/>
          <p:cNvSpPr/>
          <p:nvPr/>
        </p:nvSpPr>
        <p:spPr>
          <a:xfrm>
            <a:off x="7315200" y="3427307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7315200" y="3427307"/>
            <a:ext cx="2194560" cy="97536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7" name="Text 15"/>
          <p:cNvSpPr/>
          <p:nvPr/>
        </p:nvSpPr>
        <p:spPr>
          <a:xfrm>
            <a:off x="7315200" y="367114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3200" b="1">
                <a:solidFill>
                  <a:srgbClr val="02C39A"/>
                </a:solidFill>
                <a:latin typeface="Trebuchet MS" pitchFamily="34" charset="0"/>
              </a:rPr>
              <a:t>Mide</a:t>
            </a:r>
            <a:endParaRPr lang="es-CO" sz="3200"/>
          </a:p>
        </p:txBody>
      </p:sp>
      <p:sp>
        <p:nvSpPr>
          <p:cNvPr id="18" name="Text 16"/>
          <p:cNvSpPr/>
          <p:nvPr/>
        </p:nvSpPr>
        <p:spPr>
          <a:xfrm>
            <a:off x="7315200" y="470746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Se generan reportes PDF que constituyen una gestión del conocimiento</a:t>
            </a:r>
            <a:endParaRPr lang="es-CO" sz="1467"/>
          </a:p>
        </p:txBody>
      </p:sp>
      <p:sp>
        <p:nvSpPr>
          <p:cNvPr id="19" name="Shape 17"/>
          <p:cNvSpPr/>
          <p:nvPr/>
        </p:nvSpPr>
        <p:spPr>
          <a:xfrm>
            <a:off x="9692640" y="3427307"/>
            <a:ext cx="21945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9692640" y="3427307"/>
            <a:ext cx="2194560" cy="97536"/>
          </a:xfrm>
          <a:prstGeom prst="rect">
            <a:avLst/>
          </a:prstGeom>
          <a:solidFill>
            <a:srgbClr val="02A699"/>
          </a:solidFill>
          <a:ln w="12700">
            <a:solidFill>
              <a:srgbClr val="02A699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9692640" y="367114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3200" b="1">
                <a:solidFill>
                  <a:srgbClr val="02A69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Controla</a:t>
            </a:r>
            <a:endParaRPr lang="es-CO" sz="3200"/>
          </a:p>
        </p:txBody>
      </p:sp>
      <p:sp>
        <p:nvSpPr>
          <p:cNvPr id="22" name="Text 20"/>
          <p:cNvSpPr/>
          <p:nvPr/>
        </p:nvSpPr>
        <p:spPr>
          <a:xfrm>
            <a:off x="9692640" y="4707467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Toma decisiones basada en resultados</a:t>
            </a:r>
            <a:endParaRPr lang="es-CO" sz="1467"/>
          </a:p>
        </p:txBody>
      </p:sp>
      <p:grpSp>
        <p:nvGrpSpPr>
          <p:cNvPr id="28" name="Grupo 27"/>
          <p:cNvGrpSpPr/>
          <p:nvPr/>
        </p:nvGrpSpPr>
        <p:grpSpPr>
          <a:xfrm>
            <a:off x="10939244" y="510540"/>
            <a:ext cx="932715" cy="910896"/>
            <a:chOff x="9086127" y="-1"/>
            <a:chExt cx="3105873" cy="3105873"/>
          </a:xfrm>
        </p:grpSpPr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6127" y="-1"/>
              <a:ext cx="3105873" cy="3105873"/>
            </a:xfrm>
            <a:prstGeom prst="rect">
              <a:avLst/>
            </a:prstGeom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33" t="26160" r="16807" b="22363"/>
            <a:stretch/>
          </p:blipFill>
          <p:spPr>
            <a:xfrm>
              <a:off x="10347768" y="1226917"/>
              <a:ext cx="590740" cy="6250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165B-A6D7-AA18-8F87-03F2B6604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>
            <a:extLst>
              <a:ext uri="{FF2B5EF4-FFF2-40B4-BE49-F238E27FC236}">
                <a16:creationId xmlns:a16="http://schemas.microsoft.com/office/drawing/2014/main" id="{12E8F96F-EA69-5BB9-42DF-27DED70A538F}"/>
              </a:ext>
            </a:extLst>
          </p:cNvPr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1295C"/>
          </a:solidFill>
          <a:ln w="12700">
            <a:noFill/>
            <a:prstDash val="solid"/>
          </a:ln>
        </p:spPr>
        <p:txBody>
          <a:bodyPr/>
          <a:lstStyle/>
          <a:p>
            <a:endParaRPr lang="es-CO" sz="240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F9CB3F-3BD7-A28B-4B3A-080DB2370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5" t="36952" r="26318" b="15428"/>
          <a:stretch>
            <a:fillRect/>
          </a:stretch>
        </p:blipFill>
        <p:spPr>
          <a:xfrm>
            <a:off x="7543801" y="1166139"/>
            <a:ext cx="4214214" cy="4265397"/>
          </a:xfrm>
          <a:prstGeom prst="rect">
            <a:avLst/>
          </a:prstGeom>
        </p:spPr>
      </p:pic>
      <p:sp>
        <p:nvSpPr>
          <p:cNvPr id="4" name="Text 5">
            <a:extLst>
              <a:ext uri="{FF2B5EF4-FFF2-40B4-BE49-F238E27FC236}">
                <a16:creationId xmlns:a16="http://schemas.microsoft.com/office/drawing/2014/main" id="{1C3035D0-40E2-0507-B5A4-683C21454214}"/>
              </a:ext>
            </a:extLst>
          </p:cNvPr>
          <p:cNvSpPr/>
          <p:nvPr/>
        </p:nvSpPr>
        <p:spPr>
          <a:xfrm>
            <a:off x="1959086" y="2346331"/>
            <a:ext cx="5280259" cy="187321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endParaRPr lang="es-CO" sz="4000" b="1" dirty="0">
              <a:solidFill>
                <a:schemeClr val="bg1"/>
              </a:solidFill>
              <a:latin typeface="Trebuchet MS"/>
            </a:endParaRPr>
          </a:p>
          <a:p>
            <a:pPr algn="ctr"/>
            <a:r>
              <a:rPr lang="es-CO" sz="3600" b="1" dirty="0">
                <a:solidFill>
                  <a:schemeClr val="accent1"/>
                </a:solidFill>
                <a:latin typeface="Trebuchet MS"/>
              </a:rPr>
              <a:t>Observatorio de IA para la planeación territorial y la superación de la pobreza</a:t>
            </a:r>
          </a:p>
          <a:p>
            <a:pPr algn="ctr"/>
            <a:endParaRPr lang="en-US" sz="4800" b="1" dirty="0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C779C8-5B3D-D55A-03D9-ABF982B1EFCC}"/>
              </a:ext>
            </a:extLst>
          </p:cNvPr>
          <p:cNvSpPr txBox="1"/>
          <p:nvPr/>
        </p:nvSpPr>
        <p:spPr>
          <a:xfrm rot="16200000">
            <a:off x="-1542187" y="2567458"/>
            <a:ext cx="523903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1500" b="1" dirty="0" err="1">
                <a:solidFill>
                  <a:srgbClr val="1C9E85"/>
                </a:solidFill>
              </a:rPr>
              <a:t>UtopIA</a:t>
            </a:r>
            <a:endParaRPr lang="es-CO" sz="6600" b="1" dirty="0">
              <a:solidFill>
                <a:srgbClr val="1C9E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6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41089-9AD3-75B1-A8DB-493D5CBFB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51DFE5E-354D-7108-ED80-A30E7BFBE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-92" b="61"/>
          <a:stretch>
            <a:fillRect/>
          </a:stretch>
        </p:blipFill>
        <p:spPr>
          <a:xfrm>
            <a:off x="-56920" y="0"/>
            <a:ext cx="12305841" cy="6858000"/>
          </a:xfrm>
          <a:prstGeom prst="rect">
            <a:avLst/>
          </a:prstGeom>
        </p:spPr>
      </p:pic>
      <p:sp>
        <p:nvSpPr>
          <p:cNvPr id="3" name="Text 5">
            <a:extLst>
              <a:ext uri="{FF2B5EF4-FFF2-40B4-BE49-F238E27FC236}">
                <a16:creationId xmlns:a16="http://schemas.microsoft.com/office/drawing/2014/main" id="{841EE92C-D750-DABB-C8C1-C830CEE90CCB}"/>
              </a:ext>
            </a:extLst>
          </p:cNvPr>
          <p:cNvSpPr/>
          <p:nvPr/>
        </p:nvSpPr>
        <p:spPr>
          <a:xfrm>
            <a:off x="4416261" y="594396"/>
            <a:ext cx="3359478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s-CO" sz="4800" b="1">
                <a:solidFill>
                  <a:schemeClr val="bg1"/>
                </a:solidFill>
                <a:latin typeface="Trebuchet MS"/>
              </a:rPr>
              <a:t>¡GRACIAS!</a:t>
            </a:r>
            <a:endParaRPr lang="en-US" sz="4000" b="1">
              <a:solidFill>
                <a:schemeClr val="bg1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3898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>
            <a:extLst>
              <a:ext uri="{FF2B5EF4-FFF2-40B4-BE49-F238E27FC236}">
                <a16:creationId xmlns:a16="http://schemas.microsoft.com/office/drawing/2014/main" id="{7008A034-A034-20A8-7893-A1A50FA8425D}"/>
              </a:ext>
            </a:extLst>
          </p:cNvPr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1295C"/>
          </a:solidFill>
          <a:ln w="12700">
            <a:noFill/>
            <a:prstDash val="solid"/>
          </a:ln>
        </p:spPr>
        <p:txBody>
          <a:bodyPr/>
          <a:lstStyle/>
          <a:p>
            <a:endParaRPr lang="es-CO" sz="240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EDFFCF-E0C4-8B4D-EF2B-C57777741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5" t="36952" r="26318" b="15428"/>
          <a:stretch>
            <a:fillRect/>
          </a:stretch>
        </p:blipFill>
        <p:spPr>
          <a:xfrm>
            <a:off x="8820564" y="824101"/>
            <a:ext cx="2108476" cy="2134084"/>
          </a:xfrm>
          <a:prstGeom prst="rect">
            <a:avLst/>
          </a:prstGeom>
        </p:spPr>
      </p:pic>
      <p:sp>
        <p:nvSpPr>
          <p:cNvPr id="4" name="Text 5">
            <a:extLst>
              <a:ext uri="{FF2B5EF4-FFF2-40B4-BE49-F238E27FC236}">
                <a16:creationId xmlns:a16="http://schemas.microsoft.com/office/drawing/2014/main" id="{C2BBCA74-5F28-C811-92FC-D6A094F0363A}"/>
              </a:ext>
            </a:extLst>
          </p:cNvPr>
          <p:cNvSpPr/>
          <p:nvPr/>
        </p:nvSpPr>
        <p:spPr>
          <a:xfrm>
            <a:off x="2254397" y="954533"/>
            <a:ext cx="6191794" cy="187321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endParaRPr lang="es-CO" sz="4000" b="1">
              <a:solidFill>
                <a:schemeClr val="bg1"/>
              </a:solidFill>
              <a:latin typeface="Trebuchet MS"/>
            </a:endParaRPr>
          </a:p>
          <a:p>
            <a:pPr algn="ctr"/>
            <a:r>
              <a:rPr lang="es-CO" sz="3600" b="1">
                <a:solidFill>
                  <a:schemeClr val="accent1"/>
                </a:solidFill>
                <a:latin typeface="Trebuchet MS"/>
              </a:rPr>
              <a:t>Observatorio de IA para la planeación territorial y la superación de la pobreza</a:t>
            </a:r>
          </a:p>
          <a:p>
            <a:pPr algn="ctr"/>
            <a:endParaRPr lang="en-US" sz="4800" b="1">
              <a:solidFill>
                <a:schemeClr val="accent1"/>
              </a:solidFill>
              <a:latin typeface="Trebuchet M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CA741E-B701-FCC0-7252-F2446955F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10" y="3593104"/>
            <a:ext cx="2113393" cy="19482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42E5EE-E51A-B381-C716-7D7BF900A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09" y="3593104"/>
            <a:ext cx="2108476" cy="197776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2A2175E-D762-B63E-4235-6EF6540CF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564" y="3588356"/>
            <a:ext cx="2108476" cy="191778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78A2DD7-1C59-42B0-E294-A391D0A5A96C}"/>
              </a:ext>
            </a:extLst>
          </p:cNvPr>
          <p:cNvSpPr txBox="1"/>
          <p:nvPr/>
        </p:nvSpPr>
        <p:spPr>
          <a:xfrm rot="16200000">
            <a:off x="-1206809" y="2512593"/>
            <a:ext cx="523903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1500" b="1" err="1">
                <a:solidFill>
                  <a:srgbClr val="1C9E85"/>
                </a:solidFill>
              </a:rPr>
              <a:t>UtopIA</a:t>
            </a:r>
            <a:endParaRPr lang="es-CO" sz="6600" b="1">
              <a:solidFill>
                <a:srgbClr val="1C9E85"/>
              </a:solidFill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345A5B1B-BE6F-C1B0-6BCD-748851ED9C0F}"/>
              </a:ext>
            </a:extLst>
          </p:cNvPr>
          <p:cNvSpPr/>
          <p:nvPr/>
        </p:nvSpPr>
        <p:spPr>
          <a:xfrm>
            <a:off x="2333726" y="5803149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>
                <a:solidFill>
                  <a:srgbClr val="065A82"/>
                </a:solidFill>
                <a:latin typeface="Trebuchet MS" pitchFamily="34" charset="0"/>
              </a:rPr>
              <a:t>1. Pre-</a:t>
            </a:r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entrenamiento</a:t>
            </a:r>
            <a:endParaRPr lang="en-US" sz="1867"/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464EF164-F684-7747-4580-B109456ED167}"/>
              </a:ext>
            </a:extLst>
          </p:cNvPr>
          <p:cNvSpPr/>
          <p:nvPr/>
        </p:nvSpPr>
        <p:spPr>
          <a:xfrm>
            <a:off x="5642031" y="5803149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>
                <a:solidFill>
                  <a:srgbClr val="065A82"/>
                </a:solidFill>
                <a:latin typeface="Trebuchet MS" pitchFamily="34" charset="0"/>
              </a:rPr>
              <a:t>2. </a:t>
            </a:r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Ajuste</a:t>
            </a:r>
            <a:r>
              <a:rPr lang="en-US" sz="1867" b="1">
                <a:solidFill>
                  <a:srgbClr val="065A82"/>
                </a:solidFill>
                <a:latin typeface="Trebuchet MS" pitchFamily="34" charset="0"/>
              </a:rPr>
              <a:t> </a:t>
            </a:r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fino</a:t>
            </a:r>
            <a:endParaRPr lang="en-US" sz="1867" b="1">
              <a:solidFill>
                <a:srgbClr val="065A82"/>
              </a:solidFill>
              <a:latin typeface="Trebuchet MS" pitchFamily="34" charset="0"/>
            </a:endParaRPr>
          </a:p>
          <a:p>
            <a:pPr algn="ctr"/>
            <a:r>
              <a:rPr lang="en-US" sz="1867" b="1">
                <a:solidFill>
                  <a:srgbClr val="065A82"/>
                </a:solidFill>
                <a:latin typeface="Trebuchet MS" pitchFamily="34" charset="0"/>
              </a:rPr>
              <a:t>(Fine-tuning)</a:t>
            </a:r>
            <a:endParaRPr lang="en-US" sz="1867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7E9F1ACB-1E42-D033-A923-B9F36104445B}"/>
              </a:ext>
            </a:extLst>
          </p:cNvPr>
          <p:cNvSpPr/>
          <p:nvPr/>
        </p:nvSpPr>
        <p:spPr>
          <a:xfrm>
            <a:off x="8446191" y="5803149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>
                <a:solidFill>
                  <a:srgbClr val="065A82"/>
                </a:solidFill>
                <a:latin typeface="Trebuchet MS" pitchFamily="34" charset="0"/>
              </a:rPr>
              <a:t>3. </a:t>
            </a:r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Resultado</a:t>
            </a:r>
            <a:endParaRPr lang="en-US" sz="1867"/>
          </a:p>
        </p:txBody>
      </p:sp>
    </p:spTree>
    <p:extLst>
      <p:ext uri="{BB962C8B-B14F-4D97-AF65-F5344CB8AC3E}">
        <p14:creationId xmlns:p14="http://schemas.microsoft.com/office/powerpoint/2010/main" val="326974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5" name="Text 3"/>
          <p:cNvSpPr/>
          <p:nvPr/>
        </p:nvSpPr>
        <p:spPr>
          <a:xfrm>
            <a:off x="6583680" y="3048000"/>
            <a:ext cx="195072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3" b="1">
                <a:solidFill>
                  <a:srgbClr val="FFFFFF">
                    <a:alpha val="1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7333"/>
          </a:p>
        </p:txBody>
      </p:sp>
      <p:sp>
        <p:nvSpPr>
          <p:cNvPr id="7" name="Text 5"/>
          <p:cNvSpPr/>
          <p:nvPr/>
        </p:nvSpPr>
        <p:spPr>
          <a:xfrm>
            <a:off x="435429" y="469076"/>
            <a:ext cx="11298043" cy="187321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s-CO" sz="2800" b="1">
                <a:solidFill>
                  <a:schemeClr val="accent1"/>
                </a:solidFill>
                <a:latin typeface="Trebuchet MS"/>
              </a:rPr>
              <a:t>Machine </a:t>
            </a:r>
            <a:r>
              <a:rPr lang="es-CO" sz="2800" b="1" err="1">
                <a:solidFill>
                  <a:schemeClr val="accent1"/>
                </a:solidFill>
                <a:latin typeface="Trebuchet MS"/>
              </a:rPr>
              <a:t>Learning</a:t>
            </a:r>
            <a:r>
              <a:rPr lang="es-CO" sz="2800" b="1">
                <a:solidFill>
                  <a:schemeClr val="accent1"/>
                </a:solidFill>
                <a:latin typeface="Trebuchet MS"/>
              </a:rPr>
              <a:t> y participación ciudadana para la </a:t>
            </a:r>
            <a:r>
              <a:rPr lang="es-CO" sz="4000" b="1" i="1">
                <a:solidFill>
                  <a:schemeClr val="accent1"/>
                </a:solidFill>
                <a:latin typeface="Trebuchet MS"/>
              </a:rPr>
              <a:t>conservación de la avifauna</a:t>
            </a:r>
            <a:endParaRPr lang="en-US" sz="4000" b="1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09600" y="5329868"/>
            <a:ext cx="3585274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700" b="1" i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Andrés Camilo Pérez Rodríguez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021391D5-E2F9-6021-309A-D083BCDA7023}"/>
              </a:ext>
            </a:extLst>
          </p:cNvPr>
          <p:cNvSpPr/>
          <p:nvPr/>
        </p:nvSpPr>
        <p:spPr>
          <a:xfrm>
            <a:off x="2680456" y="2799699"/>
            <a:ext cx="14630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3000">
              <a:solidFill>
                <a:schemeClr val="accent1"/>
              </a:solidFill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32305A92-46FF-2A61-E3E5-8A9497FA6378}"/>
              </a:ext>
            </a:extLst>
          </p:cNvPr>
          <p:cNvSpPr/>
          <p:nvPr/>
        </p:nvSpPr>
        <p:spPr>
          <a:xfrm>
            <a:off x="4417816" y="2799699"/>
            <a:ext cx="14630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13000">
              <a:solidFill>
                <a:schemeClr val="accent1"/>
              </a:solidFill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0F8C3A61-80A7-69E0-C6F4-E41AB3F210D0}"/>
              </a:ext>
            </a:extLst>
          </p:cNvPr>
          <p:cNvSpPr/>
          <p:nvPr/>
        </p:nvSpPr>
        <p:spPr>
          <a:xfrm>
            <a:off x="6155176" y="2799699"/>
            <a:ext cx="14630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3000">
              <a:solidFill>
                <a:schemeClr val="accent1"/>
              </a:solidFill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DB268882-6663-D868-A12B-B0999B142035}"/>
              </a:ext>
            </a:extLst>
          </p:cNvPr>
          <p:cNvSpPr/>
          <p:nvPr/>
        </p:nvSpPr>
        <p:spPr>
          <a:xfrm>
            <a:off x="7892536" y="2799699"/>
            <a:ext cx="14630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>
                <a:solidFill>
                  <a:schemeClr val="accent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</a:t>
            </a:r>
            <a:endParaRPr lang="en-US" sz="13000">
              <a:solidFill>
                <a:schemeClr val="accent1"/>
              </a:solidFill>
            </a:endParaRPr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1A75B7FB-177C-E247-849F-5F03AAE28D7E}"/>
              </a:ext>
            </a:extLst>
          </p:cNvPr>
          <p:cNvSpPr/>
          <p:nvPr/>
        </p:nvSpPr>
        <p:spPr>
          <a:xfrm>
            <a:off x="7515025" y="5736895"/>
            <a:ext cx="4224580" cy="84284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r"/>
            <a:r>
              <a:rPr lang="en-US" sz="1100" err="1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Licenciatura</a:t>
            </a:r>
            <a:r>
              <a:rPr lang="en-US" sz="1100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en</a:t>
            </a:r>
            <a:r>
              <a:rPr lang="en-US" sz="1100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Ciencias</a:t>
            </a:r>
            <a:r>
              <a:rPr lang="en-US" sz="1100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 Naturales y </a:t>
            </a:r>
            <a:r>
              <a:rPr lang="en-US" sz="1100" err="1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Educación</a:t>
            </a:r>
            <a:r>
              <a:rPr lang="en-US" sz="1100">
                <a:solidFill>
                  <a:srgbClr val="1C7293"/>
                </a:solidFill>
                <a:latin typeface="Aptos"/>
                <a:ea typeface="Calibri"/>
                <a:cs typeface="Calibri"/>
              </a:rPr>
              <a:t> Ambiental</a:t>
            </a:r>
            <a:endParaRPr lang="en-US"/>
          </a:p>
          <a:p>
            <a:pPr algn="r"/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Licenciatura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en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pedagógia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infantil</a:t>
            </a:r>
            <a:endParaRPr lang="en-US" sz="1100">
              <a:solidFill>
                <a:srgbClr val="1C7293"/>
              </a:solidFill>
              <a:latin typeface="Aptos"/>
              <a:cs typeface="Calibri"/>
            </a:endParaRPr>
          </a:p>
          <a:p>
            <a:pPr algn="r"/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Licenciatura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en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Informatica </a:t>
            </a:r>
          </a:p>
          <a:p>
            <a:pPr algn="r"/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Parque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Mirachuelo</a:t>
            </a:r>
            <a:r>
              <a:rPr lang="en-US" sz="1100">
                <a:solidFill>
                  <a:srgbClr val="1C7293"/>
                </a:solidFill>
                <a:latin typeface="Aptos"/>
                <a:cs typeface="Calibri"/>
              </a:rPr>
              <a:t> </a:t>
            </a:r>
            <a:r>
              <a:rPr lang="en-US" sz="1100" err="1">
                <a:solidFill>
                  <a:srgbClr val="1C7293"/>
                </a:solidFill>
                <a:latin typeface="Aptos"/>
                <a:cs typeface="Calibri"/>
              </a:rPr>
              <a:t>Ecoambiental</a:t>
            </a:r>
            <a:endParaRPr lang="en-US" sz="1100">
              <a:solidFill>
                <a:srgbClr val="1C7293"/>
              </a:solidFill>
              <a:latin typeface="Aptos"/>
              <a:cs typeface="Calibri" pitchFamily="34" charset="-120"/>
            </a:endParaRPr>
          </a:p>
          <a:p>
            <a:endParaRPr lang="en-US" sz="1733">
              <a:solidFill>
                <a:srgbClr val="02C39A"/>
              </a:solidFill>
              <a:latin typeface="Calibri" pitchFamily="34" charset="0"/>
              <a:cs typeface="Calibri" pitchFamily="34" charset="-120"/>
            </a:endParaRPr>
          </a:p>
          <a:p>
            <a:endParaRPr lang="en-US" sz="1733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A41BCB9-E5D8-DD2F-AB87-ADE043FDE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84"/>
          <a:stretch>
            <a:fillRect/>
          </a:stretch>
        </p:blipFill>
        <p:spPr>
          <a:xfrm>
            <a:off x="8105896" y="2430772"/>
            <a:ext cx="2237242" cy="117378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64CAF53-54EE-DEA0-EE7F-AB69372B3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5" b="57797"/>
          <a:stretch>
            <a:fillRect/>
          </a:stretch>
        </p:blipFill>
        <p:spPr>
          <a:xfrm>
            <a:off x="5804656" y="2174608"/>
            <a:ext cx="1950720" cy="117378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809313A-76A6-B447-FE08-E1CD39748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r="-7233" b="56808"/>
          <a:stretch>
            <a:fillRect/>
          </a:stretch>
        </p:blipFill>
        <p:spPr>
          <a:xfrm rot="21264527">
            <a:off x="2178886" y="2197799"/>
            <a:ext cx="2502735" cy="140675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0387602-5DC7-92CF-32B0-314F9F9D6D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84"/>
          <a:stretch>
            <a:fillRect/>
          </a:stretch>
        </p:blipFill>
        <p:spPr>
          <a:xfrm>
            <a:off x="4571199" y="2725875"/>
            <a:ext cx="1883664" cy="9882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21295C"/>
          </a:solidFill>
          <a:ln w="12700">
            <a:solidFill>
              <a:srgbClr val="21295C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3200" b="1" i="1">
                <a:solidFill>
                  <a:srgbClr val="21295C"/>
                </a:solidFill>
                <a:latin typeface="Trebuchet MS" pitchFamily="34" charset="0"/>
              </a:rPr>
              <a:t>El territorio tiene biodiversidad, pero poca sistematización</a:t>
            </a:r>
            <a:endParaRPr lang="en-US" sz="3200" b="1" i="1">
              <a:solidFill>
                <a:srgbClr val="21295C"/>
              </a:solidFill>
              <a:latin typeface="Trebuchet MS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60320" y="451104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2400" b="1">
                <a:solidFill>
                  <a:srgbClr val="065A82"/>
                </a:solidFill>
                <a:latin typeface="Trebuchet MS" pitchFamily="34" charset="0"/>
              </a:rPr>
              <a:t>Alta biodiversidad sin registro sistemático</a:t>
            </a:r>
            <a:endParaRPr lang="en-US" sz="2400" b="1">
              <a:solidFill>
                <a:srgbClr val="065A82"/>
              </a:solidFill>
              <a:latin typeface="Trebuchet MS" pitchFamily="34" charset="0"/>
            </a:endParaRPr>
          </a:p>
          <a:p>
            <a:pPr algn="ctr"/>
            <a:endParaRPr lang="en-US" sz="4800"/>
          </a:p>
        </p:txBody>
      </p:sp>
      <p:sp>
        <p:nvSpPr>
          <p:cNvPr id="11" name="Shape 9"/>
          <p:cNvSpPr/>
          <p:nvPr/>
        </p:nvSpPr>
        <p:spPr>
          <a:xfrm>
            <a:off x="573024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2" name="Shape 10"/>
          <p:cNvSpPr/>
          <p:nvPr/>
        </p:nvSpPr>
        <p:spPr>
          <a:xfrm>
            <a:off x="573024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Shape 13"/>
          <p:cNvSpPr/>
          <p:nvPr/>
        </p:nvSpPr>
        <p:spPr>
          <a:xfrm>
            <a:off x="8900160" y="3474720"/>
            <a:ext cx="280416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6" name="Shape 14"/>
          <p:cNvSpPr/>
          <p:nvPr/>
        </p:nvSpPr>
        <p:spPr>
          <a:xfrm>
            <a:off x="8900160" y="3474720"/>
            <a:ext cx="2804160" cy="85344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1E910627-D566-7E22-1882-991C789BB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r="-7233" b="56808"/>
          <a:stretch>
            <a:fillRect/>
          </a:stretch>
        </p:blipFill>
        <p:spPr>
          <a:xfrm rot="21264527">
            <a:off x="-65952" y="1486247"/>
            <a:ext cx="2502735" cy="1406759"/>
          </a:xfrm>
          <a:prstGeom prst="rect">
            <a:avLst/>
          </a:prstGeom>
        </p:spPr>
      </p:pic>
      <p:sp>
        <p:nvSpPr>
          <p:cNvPr id="21" name="Text 7">
            <a:extLst>
              <a:ext uri="{FF2B5EF4-FFF2-40B4-BE49-F238E27FC236}">
                <a16:creationId xmlns:a16="http://schemas.microsoft.com/office/drawing/2014/main" id="{A1A589CC-D21A-CCCB-67D5-E2BA7E1D1014}"/>
              </a:ext>
            </a:extLst>
          </p:cNvPr>
          <p:cNvSpPr/>
          <p:nvPr/>
        </p:nvSpPr>
        <p:spPr>
          <a:xfrm>
            <a:off x="5730240" y="4299976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2400" b="1">
                <a:solidFill>
                  <a:srgbClr val="065A82"/>
                </a:solidFill>
                <a:latin typeface="Trebuchet MS" pitchFamily="34" charset="0"/>
              </a:rPr>
              <a:t>Observaciones aisladas sin análisis</a:t>
            </a:r>
          </a:p>
          <a:p>
            <a:pPr algn="ctr"/>
            <a:endParaRPr lang="es-CO" sz="2400" b="1">
              <a:solidFill>
                <a:srgbClr val="065A82"/>
              </a:solidFill>
              <a:latin typeface="Trebuchet MS" pitchFamily="34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30D95435-F8FA-0562-4F03-DC4FF6B2B718}"/>
              </a:ext>
            </a:extLst>
          </p:cNvPr>
          <p:cNvSpPr/>
          <p:nvPr/>
        </p:nvSpPr>
        <p:spPr>
          <a:xfrm>
            <a:off x="8900160" y="4114800"/>
            <a:ext cx="280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s-CO" sz="2400" b="1">
              <a:solidFill>
                <a:srgbClr val="065A82"/>
              </a:solidFill>
              <a:latin typeface="Trebuchet MS" pitchFamily="34" charset="0"/>
            </a:endParaRPr>
          </a:p>
          <a:p>
            <a:pPr algn="ctr"/>
            <a:r>
              <a:rPr lang="es-CO" sz="2400" b="1">
                <a:solidFill>
                  <a:srgbClr val="065A82"/>
                </a:solidFill>
                <a:latin typeface="Trebuchet MS" pitchFamily="34" charset="0"/>
              </a:rPr>
              <a:t>Conocimiento local sin integración tecnológica</a:t>
            </a:r>
            <a:endParaRPr lang="en-US" sz="2400" b="1">
              <a:solidFill>
                <a:srgbClr val="065A82"/>
              </a:solidFill>
              <a:latin typeface="Trebuchet MS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407CA89-FC71-AE09-2431-DBB0A16BC4CD}"/>
              </a:ext>
            </a:extLst>
          </p:cNvPr>
          <p:cNvSpPr txBox="1"/>
          <p:nvPr/>
        </p:nvSpPr>
        <p:spPr>
          <a:xfrm>
            <a:off x="2569009" y="1840611"/>
            <a:ext cx="8857646" cy="65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>
                <a:solidFill>
                  <a:srgbClr val="3A3A3A"/>
                </a:solidFill>
              </a:rPr>
              <a:t>Esta desconexión entre lo que se observa en campo y su aprovechamiento limita los procesos de conservación, aprendizaje y desarrollo sostenible en la comunidad.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47405" y="796871"/>
            <a:ext cx="9265920" cy="9144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s-CO" sz="3200" b="1" i="1">
                <a:solidFill>
                  <a:srgbClr val="21295C"/>
                </a:solidFill>
                <a:latin typeface="Trebuchet MS"/>
              </a:rPr>
              <a:t>Transformar datos comunitarios en conocimiento útil y en oportunidades de emprendimiento</a:t>
            </a:r>
            <a:endParaRPr lang="en-US" sz="3200" b="1" i="1">
              <a:solidFill>
                <a:srgbClr val="21295C"/>
              </a:solidFill>
              <a:latin typeface="Trebuchet M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560320" y="3479111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60320" y="3479111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0" name="Text 8"/>
          <p:cNvSpPr/>
          <p:nvPr/>
        </p:nvSpPr>
        <p:spPr>
          <a:xfrm>
            <a:off x="2560320" y="4529896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</a:rPr>
              <a:t>Integrar</a:t>
            </a:r>
            <a:endParaRPr lang="en-US" sz="1867"/>
          </a:p>
        </p:txBody>
      </p:sp>
      <p:sp>
        <p:nvSpPr>
          <p:cNvPr id="11" name="Text 9"/>
          <p:cNvSpPr/>
          <p:nvPr/>
        </p:nvSpPr>
        <p:spPr>
          <a:xfrm>
            <a:off x="2616925" y="4949384"/>
            <a:ext cx="2804160" cy="975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s-CO" sz="1450">
                <a:solidFill>
                  <a:srgbClr val="6B7C93"/>
                </a:solidFill>
                <a:latin typeface="Calibri"/>
                <a:ea typeface="Calibri"/>
                <a:cs typeface="Calibri"/>
              </a:rPr>
              <a:t>Saber local + Ciencia + Tecnología </a:t>
            </a:r>
          </a:p>
          <a:p>
            <a:pPr algn="ctr">
              <a:lnSpc>
                <a:spcPct val="125000"/>
              </a:lnSpc>
            </a:pP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5730240" y="3479111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5730240" y="3479111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5730240" y="4529896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Crear</a:t>
            </a:r>
            <a:endParaRPr lang="en-US" sz="1867"/>
          </a:p>
        </p:txBody>
      </p:sp>
      <p:sp>
        <p:nvSpPr>
          <p:cNvPr id="16" name="Text 14"/>
          <p:cNvSpPr/>
          <p:nvPr/>
        </p:nvSpPr>
        <p:spPr>
          <a:xfrm>
            <a:off x="5730240" y="4888424"/>
            <a:ext cx="2721033" cy="975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>
              <a:lnSpc>
                <a:spcPct val="125000"/>
              </a:lnSpc>
            </a:pPr>
            <a:r>
              <a:rPr lang="es-CO" sz="1450">
                <a:solidFill>
                  <a:srgbClr val="6B7C93"/>
                </a:solidFill>
                <a:latin typeface="Calibri"/>
                <a:ea typeface="Calibri"/>
                <a:cs typeface="Calibri"/>
              </a:rPr>
              <a:t>Un modelo funcional con datos reales</a:t>
            </a:r>
            <a:endParaRPr lang="en-US" sz="1450">
              <a:latin typeface="Calibri"/>
              <a:ea typeface="Calibri"/>
              <a:cs typeface="Calibri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900160" y="3479111"/>
            <a:ext cx="28041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8" name="Shape 16"/>
          <p:cNvSpPr/>
          <p:nvPr/>
        </p:nvSpPr>
        <p:spPr>
          <a:xfrm>
            <a:off x="8900160" y="3479111"/>
            <a:ext cx="2804160" cy="85344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0" name="Text 18"/>
          <p:cNvSpPr/>
          <p:nvPr/>
        </p:nvSpPr>
        <p:spPr>
          <a:xfrm>
            <a:off x="8900160" y="4529896"/>
            <a:ext cx="2804160" cy="519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err="1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Fortalecer</a:t>
            </a:r>
            <a:endParaRPr lang="en-US" sz="1867"/>
          </a:p>
        </p:txBody>
      </p:sp>
      <p:sp>
        <p:nvSpPr>
          <p:cNvPr id="21" name="Text 19"/>
          <p:cNvSpPr/>
          <p:nvPr/>
        </p:nvSpPr>
        <p:spPr>
          <a:xfrm>
            <a:off x="8956765" y="4973768"/>
            <a:ext cx="2690949" cy="975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s-CO" sz="1450">
                <a:solidFill>
                  <a:srgbClr val="6B7C93"/>
                </a:solidFill>
                <a:latin typeface="Calibri"/>
                <a:ea typeface="Calibri"/>
                <a:cs typeface="Calibri"/>
              </a:rPr>
              <a:t>Educación ambiental, apropiación digital y turismo comunitario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1E3F880A-D52C-8E60-8E24-7702C2B44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84"/>
          <a:stretch>
            <a:fillRect/>
          </a:stretch>
        </p:blipFill>
        <p:spPr>
          <a:xfrm>
            <a:off x="676656" y="2008711"/>
            <a:ext cx="1883664" cy="98827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912F93C1-F8F2-C58B-A78D-2FF7A381FE94}"/>
              </a:ext>
            </a:extLst>
          </p:cNvPr>
          <p:cNvSpPr txBox="1"/>
          <p:nvPr/>
        </p:nvSpPr>
        <p:spPr>
          <a:xfrm>
            <a:off x="2547058" y="2351533"/>
            <a:ext cx="908739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buNone/>
            </a:pPr>
            <a:r>
              <a:rPr lang="es-CO">
                <a:solidFill>
                  <a:schemeClr val="bg2">
                    <a:lumMod val="25000"/>
                  </a:schemeClr>
                </a:solidFill>
              </a:rPr>
              <a:t>Se busca no solo desarrollar capacidades analíticas, sino también generar valor social y económico.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651CF-6C8A-A7C2-1B44-F6DD4B4A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568485" y="3704973"/>
            <a:ext cx="792996" cy="7697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BC6703C-A857-FB27-BF6F-5944275648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887" y="3692058"/>
            <a:ext cx="789123" cy="79558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B047395-0DEF-E0C2-2EB3-3263174FD0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751" y="3600360"/>
            <a:ext cx="978976" cy="9789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D6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43210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2933" b="1" i="1">
                <a:solidFill>
                  <a:srgbClr val="21295C"/>
                </a:solidFill>
                <a:latin typeface="Trebuchet MS" pitchFamily="34" charset="0"/>
              </a:rPr>
              <a:t>Un modelo de IA construido con la comunidad</a:t>
            </a:r>
            <a:endParaRPr lang="en-US" sz="2933" b="1" i="1">
              <a:solidFill>
                <a:srgbClr val="21295C"/>
              </a:solidFill>
              <a:latin typeface="Trebuchet MS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60320" y="1645920"/>
            <a:ext cx="91440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endParaRPr lang="en-US" sz="2000"/>
          </a:p>
        </p:txBody>
      </p:sp>
      <p:sp>
        <p:nvSpPr>
          <p:cNvPr id="7" name="Shape 5"/>
          <p:cNvSpPr/>
          <p:nvPr/>
        </p:nvSpPr>
        <p:spPr>
          <a:xfrm>
            <a:off x="2358440" y="3128158"/>
            <a:ext cx="2286000" cy="2682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3082434" y="2987040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3095401" y="2966012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2358440" y="3859678"/>
            <a:ext cx="22860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Diagnóstico </a:t>
            </a:r>
          </a:p>
          <a:p>
            <a:pPr algn="ctr"/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participativo</a:t>
            </a:r>
          </a:p>
        </p:txBody>
      </p:sp>
      <p:sp>
        <p:nvSpPr>
          <p:cNvPr id="11" name="Text 9"/>
          <p:cNvSpPr/>
          <p:nvPr/>
        </p:nvSpPr>
        <p:spPr>
          <a:xfrm>
            <a:off x="2364572" y="4687175"/>
            <a:ext cx="2286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Inventario de aves </a:t>
            </a:r>
          </a:p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con comunidad</a:t>
            </a:r>
          </a:p>
          <a:p>
            <a:pPr algn="ctr">
              <a:lnSpc>
                <a:spcPct val="125000"/>
              </a:lnSpc>
            </a:pPr>
            <a:endParaRPr lang="en-US" sz="1467"/>
          </a:p>
        </p:txBody>
      </p:sp>
      <p:sp>
        <p:nvSpPr>
          <p:cNvPr id="12" name="Shape 10"/>
          <p:cNvSpPr/>
          <p:nvPr/>
        </p:nvSpPr>
        <p:spPr>
          <a:xfrm>
            <a:off x="4644440" y="4464133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3" name="Shape 11"/>
          <p:cNvSpPr/>
          <p:nvPr/>
        </p:nvSpPr>
        <p:spPr>
          <a:xfrm>
            <a:off x="4854429" y="3157450"/>
            <a:ext cx="2286000" cy="265294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4" name="Shape 12"/>
          <p:cNvSpPr/>
          <p:nvPr/>
        </p:nvSpPr>
        <p:spPr>
          <a:xfrm>
            <a:off x="5699371" y="2970416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5" name="Text 13"/>
          <p:cNvSpPr/>
          <p:nvPr/>
        </p:nvSpPr>
        <p:spPr>
          <a:xfrm>
            <a:off x="5697840" y="2975464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733"/>
          </a:p>
        </p:txBody>
      </p:sp>
      <p:sp>
        <p:nvSpPr>
          <p:cNvPr id="16" name="Text 14"/>
          <p:cNvSpPr/>
          <p:nvPr/>
        </p:nvSpPr>
        <p:spPr>
          <a:xfrm>
            <a:off x="4861171" y="3836970"/>
            <a:ext cx="2313109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Desarrollo tecnológico</a:t>
            </a:r>
            <a:endParaRPr lang="en-US" sz="1733" b="1">
              <a:solidFill>
                <a:srgbClr val="065A82"/>
              </a:solidFill>
              <a:latin typeface="Trebuchet MS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140429" y="4464133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19" name="Shape 17"/>
          <p:cNvSpPr/>
          <p:nvPr/>
        </p:nvSpPr>
        <p:spPr>
          <a:xfrm>
            <a:off x="7287684" y="3170908"/>
            <a:ext cx="2286000" cy="2682239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20" name="Shape 18"/>
          <p:cNvSpPr/>
          <p:nvPr/>
        </p:nvSpPr>
        <p:spPr>
          <a:xfrm>
            <a:off x="8050285" y="3003469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1" name="Text 19"/>
          <p:cNvSpPr/>
          <p:nvPr/>
        </p:nvSpPr>
        <p:spPr>
          <a:xfrm>
            <a:off x="8050285" y="3003469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733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A36E01C2-2CA9-58F0-B937-70893BEBD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5" b="57797"/>
          <a:stretch>
            <a:fillRect/>
          </a:stretch>
        </p:blipFill>
        <p:spPr>
          <a:xfrm>
            <a:off x="121920" y="1432560"/>
            <a:ext cx="1950720" cy="1173786"/>
          </a:xfrm>
          <a:prstGeom prst="rect">
            <a:avLst/>
          </a:prstGeom>
        </p:spPr>
      </p:pic>
      <p:sp>
        <p:nvSpPr>
          <p:cNvPr id="26" name="Text 9">
            <a:extLst>
              <a:ext uri="{FF2B5EF4-FFF2-40B4-BE49-F238E27FC236}">
                <a16:creationId xmlns:a16="http://schemas.microsoft.com/office/drawing/2014/main" id="{B39B8948-0A7C-AA1F-1843-2F8AC8B09C65}"/>
              </a:ext>
            </a:extLst>
          </p:cNvPr>
          <p:cNvSpPr/>
          <p:nvPr/>
        </p:nvSpPr>
        <p:spPr>
          <a:xfrm>
            <a:off x="4888280" y="4576556"/>
            <a:ext cx="2286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Modelo de machine </a:t>
            </a:r>
            <a:r>
              <a:rPr lang="es-CO" sz="1467" err="1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learning</a:t>
            </a: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 (imágenes/sonido)</a:t>
            </a:r>
          </a:p>
          <a:p>
            <a:pPr algn="ctr">
              <a:lnSpc>
                <a:spcPct val="125000"/>
              </a:lnSpc>
            </a:pPr>
            <a:endParaRPr lang="en-US" sz="1467"/>
          </a:p>
        </p:txBody>
      </p:sp>
      <p:sp>
        <p:nvSpPr>
          <p:cNvPr id="29" name="Shape 16">
            <a:extLst>
              <a:ext uri="{FF2B5EF4-FFF2-40B4-BE49-F238E27FC236}">
                <a16:creationId xmlns:a16="http://schemas.microsoft.com/office/drawing/2014/main" id="{59CDF5BE-EF32-6C6B-87E4-6CCC30C8FB3F}"/>
              </a:ext>
            </a:extLst>
          </p:cNvPr>
          <p:cNvSpPr/>
          <p:nvPr/>
        </p:nvSpPr>
        <p:spPr>
          <a:xfrm>
            <a:off x="9587301" y="4472594"/>
            <a:ext cx="3657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04D5125-5A93-E4BF-33D1-40E3C7087651}"/>
              </a:ext>
            </a:extLst>
          </p:cNvPr>
          <p:cNvSpPr/>
          <p:nvPr/>
        </p:nvSpPr>
        <p:spPr>
          <a:xfrm>
            <a:off x="9783673" y="3189118"/>
            <a:ext cx="2286000" cy="2682239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30" name="Shape 18">
            <a:extLst>
              <a:ext uri="{FF2B5EF4-FFF2-40B4-BE49-F238E27FC236}">
                <a16:creationId xmlns:a16="http://schemas.microsoft.com/office/drawing/2014/main" id="{83739C5B-4CB3-5115-9868-E77877614D5C}"/>
              </a:ext>
            </a:extLst>
          </p:cNvPr>
          <p:cNvSpPr/>
          <p:nvPr/>
        </p:nvSpPr>
        <p:spPr>
          <a:xfrm>
            <a:off x="10530433" y="2970416"/>
            <a:ext cx="792480" cy="792480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F39AC5FD-2393-66D4-BD92-5F06EA255776}"/>
              </a:ext>
            </a:extLst>
          </p:cNvPr>
          <p:cNvSpPr/>
          <p:nvPr/>
        </p:nvSpPr>
        <p:spPr>
          <a:xfrm>
            <a:off x="10531964" y="2966012"/>
            <a:ext cx="79248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733"/>
          </a:p>
        </p:txBody>
      </p:sp>
      <p:sp>
        <p:nvSpPr>
          <p:cNvPr id="32" name="Text 8">
            <a:extLst>
              <a:ext uri="{FF2B5EF4-FFF2-40B4-BE49-F238E27FC236}">
                <a16:creationId xmlns:a16="http://schemas.microsoft.com/office/drawing/2014/main" id="{C0012274-4573-B397-347C-E07C17E980A9}"/>
              </a:ext>
            </a:extLst>
          </p:cNvPr>
          <p:cNvSpPr/>
          <p:nvPr/>
        </p:nvSpPr>
        <p:spPr>
          <a:xfrm>
            <a:off x="7301301" y="3852410"/>
            <a:ext cx="22860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Implementación pedagógica</a:t>
            </a:r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738833BE-3DA4-B096-DA71-7292C8964131}"/>
              </a:ext>
            </a:extLst>
          </p:cNvPr>
          <p:cNvSpPr/>
          <p:nvPr/>
        </p:nvSpPr>
        <p:spPr>
          <a:xfrm>
            <a:off x="9783673" y="3859678"/>
            <a:ext cx="22860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CO" sz="1733" b="1">
                <a:solidFill>
                  <a:srgbClr val="065A82"/>
                </a:solidFill>
                <a:latin typeface="Trebuchet MS" pitchFamily="34" charset="0"/>
              </a:rPr>
              <a:t>Evaluación y socialización</a:t>
            </a:r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0517B12E-5274-6A1A-8D49-78A4A70A2AEC}"/>
              </a:ext>
            </a:extLst>
          </p:cNvPr>
          <p:cNvSpPr/>
          <p:nvPr/>
        </p:nvSpPr>
        <p:spPr>
          <a:xfrm>
            <a:off x="7321535" y="4737012"/>
            <a:ext cx="2286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Talleres, formación y uso educativo</a:t>
            </a:r>
          </a:p>
          <a:p>
            <a:pPr algn="ctr">
              <a:lnSpc>
                <a:spcPct val="125000"/>
              </a:lnSpc>
            </a:pPr>
            <a:endParaRPr lang="en-US" sz="1467"/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9AD2D198-1B94-1908-08FF-6FA94BB92EBA}"/>
              </a:ext>
            </a:extLst>
          </p:cNvPr>
          <p:cNvSpPr/>
          <p:nvPr/>
        </p:nvSpPr>
        <p:spPr>
          <a:xfrm>
            <a:off x="9817524" y="4628729"/>
            <a:ext cx="228600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lvl="1"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Validación y réplica </a:t>
            </a:r>
          </a:p>
          <a:p>
            <a:pPr algn="ctr">
              <a:lnSpc>
                <a:spcPct val="125000"/>
              </a:lnSpc>
            </a:pPr>
            <a:endParaRPr lang="en-US" sz="1467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7C40DBE2-C652-13BC-DD67-D22339EBE332}"/>
              </a:ext>
            </a:extLst>
          </p:cNvPr>
          <p:cNvSpPr txBox="1"/>
          <p:nvPr/>
        </p:nvSpPr>
        <p:spPr>
          <a:xfrm>
            <a:off x="2432100" y="1564030"/>
            <a:ext cx="93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>
                <a:solidFill>
                  <a:schemeClr val="bg2">
                    <a:lumMod val="25000"/>
                  </a:schemeClr>
                </a:solidFill>
              </a:rPr>
              <a:t>Este enfoque permite no solo construir una solución basada en inteligencia artificial, sino garantizar que responda a las dinámicas del territorio.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">
            <a:extLst>
              <a:ext uri="{FF2B5EF4-FFF2-40B4-BE49-F238E27FC236}">
                <a16:creationId xmlns:a16="http://schemas.microsoft.com/office/drawing/2014/main" id="{BFBA22B5-C78C-E49A-220B-5632494D77D5}"/>
              </a:ext>
            </a:extLst>
          </p:cNvPr>
          <p:cNvSpPr/>
          <p:nvPr/>
        </p:nvSpPr>
        <p:spPr>
          <a:xfrm>
            <a:off x="2562337" y="3931921"/>
            <a:ext cx="1862594" cy="22879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57D4D8DA-6364-05D7-9EBB-F5BB737EA5A3}"/>
              </a:ext>
            </a:extLst>
          </p:cNvPr>
          <p:cNvSpPr/>
          <p:nvPr/>
        </p:nvSpPr>
        <p:spPr>
          <a:xfrm>
            <a:off x="2562337" y="3939757"/>
            <a:ext cx="1862594" cy="105993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194560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3" name="Text 1"/>
          <p:cNvSpPr/>
          <p:nvPr/>
        </p:nvSpPr>
        <p:spPr>
          <a:xfrm>
            <a:off x="0" y="1828800"/>
            <a:ext cx="219456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0" b="1">
                <a:solidFill>
                  <a:srgbClr val="FFFFFF">
                    <a:alpha val="85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</a:t>
            </a:r>
            <a:endParaRPr lang="en-US" sz="16000"/>
          </a:p>
        </p:txBody>
      </p:sp>
      <p:sp>
        <p:nvSpPr>
          <p:cNvPr id="4" name="Text 2"/>
          <p:cNvSpPr/>
          <p:nvPr/>
        </p:nvSpPr>
        <p:spPr>
          <a:xfrm>
            <a:off x="0" y="5852160"/>
            <a:ext cx="2194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467"/>
          </a:p>
        </p:txBody>
      </p:sp>
      <p:sp>
        <p:nvSpPr>
          <p:cNvPr id="5" name="Text 3"/>
          <p:cNvSpPr/>
          <p:nvPr/>
        </p:nvSpPr>
        <p:spPr>
          <a:xfrm>
            <a:off x="2560320" y="609600"/>
            <a:ext cx="926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3200" b="1" i="1">
                <a:solidFill>
                  <a:srgbClr val="21295C"/>
                </a:solidFill>
                <a:latin typeface="Trebuchet MS" pitchFamily="34" charset="0"/>
              </a:rPr>
              <a:t>Resultados iniciales y potencial de impacto</a:t>
            </a:r>
          </a:p>
          <a:p>
            <a:endParaRPr lang="en-US" sz="3200"/>
          </a:p>
        </p:txBody>
      </p:sp>
      <p:sp>
        <p:nvSpPr>
          <p:cNvPr id="7" name="Shape 5"/>
          <p:cNvSpPr/>
          <p:nvPr/>
        </p:nvSpPr>
        <p:spPr>
          <a:xfrm>
            <a:off x="2571156" y="1341506"/>
            <a:ext cx="1862594" cy="22879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8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CO" sz="2400"/>
          </a:p>
        </p:txBody>
      </p:sp>
      <p:sp>
        <p:nvSpPr>
          <p:cNvPr id="8" name="Shape 6"/>
          <p:cNvSpPr/>
          <p:nvPr/>
        </p:nvSpPr>
        <p:spPr>
          <a:xfrm>
            <a:off x="2571156" y="1349342"/>
            <a:ext cx="1862594" cy="105993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9" name="Text 7"/>
          <p:cNvSpPr/>
          <p:nvPr/>
        </p:nvSpPr>
        <p:spPr>
          <a:xfrm>
            <a:off x="2551768" y="1484497"/>
            <a:ext cx="1881982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>
                <a:solidFill>
                  <a:srgbClr val="065A82"/>
                </a:solidFill>
                <a:latin typeface="Trebuchet MS" pitchFamily="34" charset="0"/>
              </a:rPr>
              <a:t>TRL4</a:t>
            </a:r>
            <a:endParaRPr lang="en-US" sz="4400"/>
          </a:p>
        </p:txBody>
      </p:sp>
      <p:sp>
        <p:nvSpPr>
          <p:cNvPr id="10" name="Text 8"/>
          <p:cNvSpPr/>
          <p:nvPr/>
        </p:nvSpPr>
        <p:spPr>
          <a:xfrm>
            <a:off x="2571156" y="2549978"/>
            <a:ext cx="1862594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Validación en entorno controlado</a:t>
            </a:r>
            <a:endParaRPr lang="en-US" sz="1467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704B8EE-21CE-01E0-A1C3-E560AD1CE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84"/>
          <a:stretch>
            <a:fillRect/>
          </a:stretch>
        </p:blipFill>
        <p:spPr>
          <a:xfrm>
            <a:off x="653816" y="1752294"/>
            <a:ext cx="2237242" cy="117378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55E8E70-84E8-5F9C-30E1-4057747D3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341" y="2929826"/>
            <a:ext cx="2571233" cy="1399160"/>
          </a:xfrm>
          <a:prstGeom prst="rect">
            <a:avLst/>
          </a:prstGeom>
        </p:spPr>
      </p:pic>
      <p:sp>
        <p:nvSpPr>
          <p:cNvPr id="34" name="Text 7">
            <a:extLst>
              <a:ext uri="{FF2B5EF4-FFF2-40B4-BE49-F238E27FC236}">
                <a16:creationId xmlns:a16="http://schemas.microsoft.com/office/drawing/2014/main" id="{14796164-536B-1C55-B1D5-8AA37C0B84E3}"/>
              </a:ext>
            </a:extLst>
          </p:cNvPr>
          <p:cNvSpPr/>
          <p:nvPr/>
        </p:nvSpPr>
        <p:spPr>
          <a:xfrm>
            <a:off x="2541339" y="4170204"/>
            <a:ext cx="1862594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400" b="1">
                <a:solidFill>
                  <a:srgbClr val="065A82"/>
                </a:solidFill>
                <a:latin typeface="Trebuchet MS" pitchFamily="34" charset="0"/>
              </a:rPr>
              <a:t>TRL6</a:t>
            </a:r>
            <a:endParaRPr lang="en-US" sz="4400"/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344A6892-D635-89B5-F280-F4DAFCD769B1}"/>
              </a:ext>
            </a:extLst>
          </p:cNvPr>
          <p:cNvSpPr/>
          <p:nvPr/>
        </p:nvSpPr>
        <p:spPr>
          <a:xfrm>
            <a:off x="2560320" y="5444806"/>
            <a:ext cx="1862594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s-CO" sz="1467">
                <a:solidFill>
                  <a:srgbClr val="6B7C93"/>
                </a:solidFill>
                <a:latin typeface="Calibri" pitchFamily="34" charset="0"/>
                <a:cs typeface="Calibri" pitchFamily="34" charset="-120"/>
              </a:rPr>
              <a:t>Validación en entorno real</a:t>
            </a:r>
            <a:endParaRPr lang="en-US" sz="1467">
              <a:solidFill>
                <a:srgbClr val="6B7C93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499AAC6F-E2FD-8559-D48B-7B39A983F70C}"/>
              </a:ext>
            </a:extLst>
          </p:cNvPr>
          <p:cNvSpPr/>
          <p:nvPr/>
        </p:nvSpPr>
        <p:spPr>
          <a:xfrm>
            <a:off x="9806350" y="1234134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>
                <a:solidFill>
                  <a:srgbClr val="02C39A"/>
                </a:solidFill>
                <a:latin typeface="Trebuchet MS" pitchFamily="34" charset="0"/>
              </a:rPr>
              <a:t>5 </a:t>
            </a:r>
            <a:r>
              <a:rPr lang="en-US" sz="2400" b="1" err="1">
                <a:solidFill>
                  <a:srgbClr val="02C39A"/>
                </a:solidFill>
                <a:latin typeface="Trebuchet MS" pitchFamily="34" charset="0"/>
              </a:rPr>
              <a:t>Especies</a:t>
            </a:r>
            <a:endParaRPr lang="en-US" sz="2400">
              <a:solidFill>
                <a:srgbClr val="02C39A"/>
              </a:solidFill>
            </a:endParaRPr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2DF5663D-7F11-905E-F30E-C2C748AF5211}"/>
              </a:ext>
            </a:extLst>
          </p:cNvPr>
          <p:cNvSpPr/>
          <p:nvPr/>
        </p:nvSpPr>
        <p:spPr>
          <a:xfrm>
            <a:off x="9806350" y="5281263"/>
            <a:ext cx="219456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>
                <a:solidFill>
                  <a:srgbClr val="02C39A"/>
                </a:solidFill>
                <a:latin typeface="Trebuchet MS" pitchFamily="34" charset="0"/>
              </a:rPr>
              <a:t>40 </a:t>
            </a:r>
            <a:r>
              <a:rPr lang="en-US" sz="2400" b="1" err="1">
                <a:solidFill>
                  <a:srgbClr val="02C39A"/>
                </a:solidFill>
                <a:latin typeface="Trebuchet MS" pitchFamily="34" charset="0"/>
              </a:rPr>
              <a:t>Especies</a:t>
            </a:r>
            <a:endParaRPr lang="en-US" sz="2400">
              <a:solidFill>
                <a:srgbClr val="02C39A"/>
              </a:solidFill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B229680B-A835-8BD2-4E0A-A329750DC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144" y="2947413"/>
            <a:ext cx="2906856" cy="1363986"/>
          </a:xfrm>
          <a:prstGeom prst="rect">
            <a:avLst/>
          </a:prstGeom>
        </p:spPr>
      </p:pic>
      <p:pic>
        <p:nvPicPr>
          <p:cNvPr id="2050" name="Picture 2" descr="Xeno-Canto Bird Recordings Extended (A-M)">
            <a:hlinkClick r:id="rId6"/>
            <a:extLst>
              <a:ext uri="{FF2B5EF4-FFF2-40B4-BE49-F238E27FC236}">
                <a16:creationId xmlns:a16="http://schemas.microsoft.com/office/drawing/2014/main" id="{247D4772-5884-9645-C8BD-AEEDF8412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212" y="1498113"/>
            <a:ext cx="2058258" cy="4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ardepro Camara De Rastro A3 De 32 Mp 1080p H.264 Hd De Vide">
            <a:extLst>
              <a:ext uri="{FF2B5EF4-FFF2-40B4-BE49-F238E27FC236}">
                <a16:creationId xmlns:a16="http://schemas.microsoft.com/office/drawing/2014/main" id="{101F07ED-4C35-4E1C-1D98-3E5E762AB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08" y="5262022"/>
            <a:ext cx="842065" cy="9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bo Tascam Dr-05x Grabadora Portable 2 Pistas Stereo Color Negro">
            <a:extLst>
              <a:ext uri="{FF2B5EF4-FFF2-40B4-BE49-F238E27FC236}">
                <a16:creationId xmlns:a16="http://schemas.microsoft.com/office/drawing/2014/main" id="{D3E181BD-D6AA-95E4-DEE8-429F0B477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001" y="5262022"/>
            <a:ext cx="719236" cy="9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Conector angular 49">
            <a:extLst>
              <a:ext uri="{FF2B5EF4-FFF2-40B4-BE49-F238E27FC236}">
                <a16:creationId xmlns:a16="http://schemas.microsoft.com/office/drawing/2014/main" id="{4F1AE25D-AEBA-D542-E05C-BCA63B4AB336}"/>
              </a:ext>
            </a:extLst>
          </p:cNvPr>
          <p:cNvCxnSpPr>
            <a:cxnSpLocks/>
            <a:stCxn id="2052" idx="0"/>
            <a:endCxn id="28" idx="1"/>
          </p:cNvCxnSpPr>
          <p:nvPr/>
        </p:nvCxnSpPr>
        <p:spPr>
          <a:xfrm rot="5400000" flipH="1" flipV="1">
            <a:off x="4809833" y="3960514"/>
            <a:ext cx="1632616" cy="970400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angular 51">
            <a:extLst>
              <a:ext uri="{FF2B5EF4-FFF2-40B4-BE49-F238E27FC236}">
                <a16:creationId xmlns:a16="http://schemas.microsoft.com/office/drawing/2014/main" id="{11A34317-D3CC-4488-5CA9-06BD43407AE2}"/>
              </a:ext>
            </a:extLst>
          </p:cNvPr>
          <p:cNvCxnSpPr>
            <a:cxnSpLocks/>
            <a:stCxn id="28" idx="0"/>
            <a:endCxn id="36" idx="1"/>
          </p:cNvCxnSpPr>
          <p:nvPr/>
        </p:nvCxnSpPr>
        <p:spPr>
          <a:xfrm rot="5400000" flipH="1" flipV="1">
            <a:off x="8012888" y="1136364"/>
            <a:ext cx="1177532" cy="240939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angular 53">
            <a:extLst>
              <a:ext uri="{FF2B5EF4-FFF2-40B4-BE49-F238E27FC236}">
                <a16:creationId xmlns:a16="http://schemas.microsoft.com/office/drawing/2014/main" id="{06B9A565-B377-9F6A-5E3C-B5186B2ADD09}"/>
              </a:ext>
            </a:extLst>
          </p:cNvPr>
          <p:cNvCxnSpPr>
            <a:cxnSpLocks/>
            <a:stCxn id="28" idx="2"/>
            <a:endCxn id="39" idx="1"/>
          </p:cNvCxnSpPr>
          <p:nvPr/>
        </p:nvCxnSpPr>
        <p:spPr>
          <a:xfrm rot="16200000" flipH="1">
            <a:off x="7866436" y="3859508"/>
            <a:ext cx="1470437" cy="240939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angular 55">
            <a:extLst>
              <a:ext uri="{FF2B5EF4-FFF2-40B4-BE49-F238E27FC236}">
                <a16:creationId xmlns:a16="http://schemas.microsoft.com/office/drawing/2014/main" id="{4976343F-7346-1D06-EB17-3E32A7700431}"/>
              </a:ext>
            </a:extLst>
          </p:cNvPr>
          <p:cNvCxnSpPr>
            <a:cxnSpLocks/>
            <a:stCxn id="2050" idx="1"/>
            <a:endCxn id="28" idx="1"/>
          </p:cNvCxnSpPr>
          <p:nvPr/>
        </p:nvCxnSpPr>
        <p:spPr>
          <a:xfrm rot="10800000" flipH="1" flipV="1">
            <a:off x="5082211" y="1714256"/>
            <a:ext cx="1029129" cy="1915149"/>
          </a:xfrm>
          <a:prstGeom prst="bentConnector3">
            <a:avLst>
              <a:gd name="adj1" fmla="val -22213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B3B2D8F-1876-D40A-2F48-62C5734DD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86"/>
          <a:stretch>
            <a:fillRect/>
          </a:stretch>
        </p:blipFill>
        <p:spPr>
          <a:xfrm>
            <a:off x="2070945" y="0"/>
            <a:ext cx="10121055" cy="6854653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s-CO" sz="2400"/>
          </a:p>
        </p:txBody>
      </p:sp>
      <p:sp>
        <p:nvSpPr>
          <p:cNvPr id="5" name="Text 3"/>
          <p:cNvSpPr/>
          <p:nvPr/>
        </p:nvSpPr>
        <p:spPr>
          <a:xfrm>
            <a:off x="6583680" y="3048000"/>
            <a:ext cx="1950720" cy="304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3" b="1">
                <a:solidFill>
                  <a:srgbClr val="FFFFFF">
                    <a:alpha val="1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7333"/>
          </a:p>
        </p:txBody>
      </p:sp>
      <p:sp>
        <p:nvSpPr>
          <p:cNvPr id="8" name="Text 6"/>
          <p:cNvSpPr/>
          <p:nvPr/>
        </p:nvSpPr>
        <p:spPr>
          <a:xfrm>
            <a:off x="609600" y="1745253"/>
            <a:ext cx="5486400" cy="28267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CO" sz="3200" b="1">
                <a:solidFill>
                  <a:schemeClr val="accent1"/>
                </a:solidFill>
                <a:latin typeface="Trebuchet MS" panose="020B0703020202090204" pitchFamily="34" charset="0"/>
                <a:cs typeface="Calibri" pitchFamily="34" charset="-120"/>
              </a:rPr>
              <a:t>Prototipo predictivo basado en </a:t>
            </a:r>
            <a:r>
              <a:rPr lang="es-CO" sz="3200" b="1" i="1">
                <a:solidFill>
                  <a:schemeClr val="accent1"/>
                </a:solidFill>
                <a:latin typeface="Trebuchet MS" panose="020B0703020202090204" pitchFamily="34" charset="0"/>
                <a:cs typeface="Calibri" pitchFamily="34" charset="-120"/>
              </a:rPr>
              <a:t>Machine </a:t>
            </a:r>
            <a:r>
              <a:rPr lang="es-CO" sz="3200" b="1" i="1" err="1">
                <a:solidFill>
                  <a:schemeClr val="accent1"/>
                </a:solidFill>
                <a:latin typeface="Trebuchet MS" panose="020B0703020202090204" pitchFamily="34" charset="0"/>
                <a:cs typeface="Calibri" pitchFamily="34" charset="-120"/>
              </a:rPr>
              <a:t>Learning</a:t>
            </a:r>
            <a:r>
              <a:rPr lang="es-CO" sz="3200" b="1" i="1">
                <a:solidFill>
                  <a:schemeClr val="accent1"/>
                </a:solidFill>
                <a:latin typeface="Trebuchet MS" panose="020B0703020202090204" pitchFamily="34" charset="0"/>
                <a:cs typeface="Calibri" pitchFamily="34" charset="-120"/>
              </a:rPr>
              <a:t> </a:t>
            </a:r>
            <a:r>
              <a:rPr lang="es-CO" sz="3200" b="1">
                <a:solidFill>
                  <a:schemeClr val="accent1"/>
                </a:solidFill>
                <a:latin typeface="Trebuchet MS" panose="020B0703020202090204" pitchFamily="34" charset="0"/>
                <a:cs typeface="Calibri" pitchFamily="34" charset="-120"/>
              </a:rPr>
              <a:t>para la optimización de la gestión de la experiencia del cliente y la toma de decisiones estratégicas </a:t>
            </a:r>
            <a:endParaRPr lang="en-US" sz="3200" b="1">
              <a:solidFill>
                <a:schemeClr val="accent1"/>
              </a:solidFill>
              <a:latin typeface="Trebuchet MS" panose="020B0703020202090204" pitchFamily="34" charset="0"/>
              <a:cs typeface="Calibri" pitchFamily="34" charset="-120"/>
            </a:endParaRP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E2CC9988-8D54-2FEB-D715-DA295A2558CC}"/>
              </a:ext>
            </a:extLst>
          </p:cNvPr>
          <p:cNvSpPr/>
          <p:nvPr/>
        </p:nvSpPr>
        <p:spPr>
          <a:xfrm>
            <a:off x="609600" y="5329868"/>
            <a:ext cx="3585274" cy="11657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700" b="1" i="1">
                <a:solidFill>
                  <a:srgbClr val="1C9E85"/>
                </a:solidFill>
                <a:latin typeface="Aptos"/>
                <a:ea typeface="Calibri"/>
                <a:cs typeface="Calibri"/>
              </a:rPr>
              <a:t>Edgardo Barraza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8FE716170A6A94F81C8F9E5F5FB29A0" ma:contentTypeVersion="18" ma:contentTypeDescription="Crear nuevo documento." ma:contentTypeScope="" ma:versionID="4440ca8ed94d1f7f36e969410abff601">
  <xsd:schema xmlns:xsd="http://www.w3.org/2001/XMLSchema" xmlns:xs="http://www.w3.org/2001/XMLSchema" xmlns:p="http://schemas.microsoft.com/office/2006/metadata/properties" xmlns:ns2="c40aa615-2019-43f5-8335-afe3c7e7344c" xmlns:ns3="96210cd5-c222-44e9-9605-85fdc227ebd4" targetNamespace="http://schemas.microsoft.com/office/2006/metadata/properties" ma:root="true" ma:fieldsID="0b41c924bef8deddba0b968b8c5459f5" ns2:_="" ns3:_="">
    <xsd:import namespace="c40aa615-2019-43f5-8335-afe3c7e7344c"/>
    <xsd:import namespace="96210cd5-c222-44e9-9605-85fdc227eb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Fech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aa615-2019-43f5-8335-afe3c7e734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424f3532-e2cd-4f37-817d-80f4572e69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Fecha" ma:index="25" nillable="true" ma:displayName="Fecha" ma:format="DateOnly" ma:internalName="Fecha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0cd5-c222-44e9-9605-85fdc227eb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946db23-ded8-4c5c-ba85-5e6e92d96772}" ma:internalName="TaxCatchAll" ma:showField="CatchAllData" ma:web="96210cd5-c222-44e9-9605-85fdc227eb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0aa615-2019-43f5-8335-afe3c7e7344c">
      <Terms xmlns="http://schemas.microsoft.com/office/infopath/2007/PartnerControls"/>
    </lcf76f155ced4ddcb4097134ff3c332f>
    <TaxCatchAll xmlns="96210cd5-c222-44e9-9605-85fdc227ebd4" xsi:nil="true"/>
    <Fecha xmlns="c40aa615-2019-43f5-8335-afe3c7e7344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A6F9A8-C750-4A90-9D53-7B74D886C2D5}">
  <ds:schemaRefs>
    <ds:schemaRef ds:uri="96210cd5-c222-44e9-9605-85fdc227ebd4"/>
    <ds:schemaRef ds:uri="c40aa615-2019-43f5-8335-afe3c7e734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8844761-77D6-4870-B8C9-07C6201FBF51}">
  <ds:schemaRefs>
    <ds:schemaRef ds:uri="c40aa615-2019-43f5-8335-afe3c7e7344c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96210cd5-c222-44e9-9605-85fdc227ebd4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5C57B6F-2886-4382-9F7E-0A4E2D747E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1298</Words>
  <Application>Microsoft Office PowerPoint</Application>
  <PresentationFormat>Panorámica</PresentationFormat>
  <Paragraphs>255</Paragraphs>
  <Slides>25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ARCHILA QUIÑONES</dc:creator>
  <cp:lastModifiedBy>SEBASTIAN ARCHILA QUIÑONES</cp:lastModifiedBy>
  <cp:revision>1</cp:revision>
  <dcterms:created xsi:type="dcterms:W3CDTF">2026-03-17T13:45:49Z</dcterms:created>
  <dcterms:modified xsi:type="dcterms:W3CDTF">2026-04-15T19:47:05Z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0x010100E8FE716170A6A94F81C8F9E5F5FB29A0</vt:lpwstr>
  </property>
  <property fmtid="{D5CDD505-2E9C-101B-9397-08002B2CF9AE}" pid="3" name="MediaServiceImageTags">
    <vt:lpwstr/>
  </property>
</Properties>
</file>