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3" r:id="rId5"/>
  </p:sldMasterIdLst>
  <p:notesMasterIdLst>
    <p:notesMasterId r:id="rId18"/>
  </p:notesMasterIdLst>
  <p:handoutMasterIdLst>
    <p:handoutMasterId r:id="rId19"/>
  </p:handoutMasterIdLst>
  <p:sldIdLst>
    <p:sldId id="4532" r:id="rId6"/>
    <p:sldId id="4530" r:id="rId7"/>
    <p:sldId id="259" r:id="rId8"/>
    <p:sldId id="4526" r:id="rId9"/>
    <p:sldId id="262" r:id="rId10"/>
    <p:sldId id="265" r:id="rId11"/>
    <p:sldId id="4531" r:id="rId12"/>
    <p:sldId id="4528" r:id="rId13"/>
    <p:sldId id="4534" r:id="rId14"/>
    <p:sldId id="270" r:id="rId15"/>
    <p:sldId id="273" r:id="rId16"/>
    <p:sldId id="4533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B2C"/>
    <a:srgbClr val="2361BA"/>
    <a:srgbClr val="386ED0"/>
    <a:srgbClr val="2562EC"/>
    <a:srgbClr val="0A1628"/>
    <a:srgbClr val="060B1F"/>
    <a:srgbClr val="5A3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B10B71-5AC6-9683-82C3-54D67C47C79D}" v="1" dt="2026-04-17T14:58:42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7"/>
    <p:restoredTop sz="94626"/>
  </p:normalViewPr>
  <p:slideViewPr>
    <p:cSldViewPr snapToGrid="0" snapToObjects="1">
      <p:cViewPr varScale="1">
        <p:scale>
          <a:sx n="78" d="100"/>
          <a:sy n="78" d="100"/>
        </p:scale>
        <p:origin x="17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5" d="100"/>
          <a:sy n="45" d="100"/>
        </p:scale>
        <p:origin x="3586" y="2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D1B10B71-5AC6-9683-82C3-54D67C47C79D}"/>
    <pc:docChg chg="modSld">
      <pc:chgData name="" userId="" providerId="" clId="Web-{D1B10B71-5AC6-9683-82C3-54D67C47C79D}" dt="2026-04-17T14:58:42.403" v="0" actId="1076"/>
      <pc:docMkLst>
        <pc:docMk/>
      </pc:docMkLst>
      <pc:sldChg chg="modSp">
        <pc:chgData name="" userId="" providerId="" clId="Web-{D1B10B71-5AC6-9683-82C3-54D67C47C79D}" dt="2026-04-17T14:58:42.403" v="0" actId="1076"/>
        <pc:sldMkLst>
          <pc:docMk/>
          <pc:sldMk cId="0" sldId="259"/>
        </pc:sldMkLst>
        <pc:spChg chg="mod">
          <ac:chgData name="" userId="" providerId="" clId="Web-{D1B10B71-5AC6-9683-82C3-54D67C47C79D}" dt="2026-04-17T14:58:42.403" v="0" actId="1076"/>
          <ac:spMkLst>
            <pc:docMk/>
            <pc:sldMk cId="0" sldId="259"/>
            <ac:spMk id="3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7B0E6D2-2E34-816D-EC94-FED1677295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CD68EDF-815F-E889-3A72-1ABB0F63B4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AB21C-77B3-41F7-93C7-B31918FE79D9}" type="datetimeFigureOut">
              <a:rPr lang="es-CO" smtClean="0"/>
              <a:t>17/04/2026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64D2526-115F-030A-A986-1EA6829318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181703-252F-DF58-8DB7-0A5FDDF88F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67A79-5E2A-4B67-9535-A1D192CCABA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2934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504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1876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7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94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23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53A2E-4EEB-42EF-BC88-AD0BE5B872DB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0313-29A6-4D5B-A27A-B362436FA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0993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6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0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9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3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7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1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61226E9-95B4-7BBC-618C-FB29EDB5A8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9A23EBFB-4381-A4BB-30BA-4FB1080FAA4A}"/>
              </a:ext>
            </a:extLst>
          </p:cNvPr>
          <p:cNvSpPr/>
          <p:nvPr userDrawn="1"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050510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>
    <p:push dir="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58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20.png"/><Relationship Id="rId3" Type="http://schemas.openxmlformats.org/officeDocument/2006/relationships/image" Target="../media/image65.png"/><Relationship Id="rId21" Type="http://schemas.openxmlformats.org/officeDocument/2006/relationships/image" Target="../media/image8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8.png"/><Relationship Id="rId20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2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23.png"/><Relationship Id="rId5" Type="http://schemas.openxmlformats.org/officeDocument/2006/relationships/image" Target="../media/image32.png"/><Relationship Id="rId15" Type="http://schemas.openxmlformats.org/officeDocument/2006/relationships/image" Target="../media/image39.jpe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sv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0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4.jpe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2.svg"/><Relationship Id="rId5" Type="http://schemas.openxmlformats.org/officeDocument/2006/relationships/image" Target="../media/image57.png"/><Relationship Id="rId10" Type="http://schemas.openxmlformats.org/officeDocument/2006/relationships/image" Target="../media/image61.svg"/><Relationship Id="rId4" Type="http://schemas.openxmlformats.org/officeDocument/2006/relationships/image" Target="../media/image56.png"/><Relationship Id="rId9" Type="http://schemas.openxmlformats.org/officeDocument/2006/relationships/image" Target="../media/image6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10" name="Shape 2">
            <a:extLst>
              <a:ext uri="{FF2B5EF4-FFF2-40B4-BE49-F238E27FC236}">
                <a16:creationId xmlns:a16="http://schemas.microsoft.com/office/drawing/2014/main" id="{BD6F77D2-26D6-A2E7-513D-2FBFF464691A}"/>
              </a:ext>
            </a:extLst>
          </p:cNvPr>
          <p:cNvSpPr/>
          <p:nvPr/>
        </p:nvSpPr>
        <p:spPr>
          <a:xfrm>
            <a:off x="3233168" y="3320692"/>
            <a:ext cx="7452941" cy="3537308"/>
          </a:xfrm>
          <a:prstGeom prst="rect">
            <a:avLst/>
          </a:prstGeom>
          <a:solidFill>
            <a:srgbClr val="050510">
              <a:alpha val="63568"/>
            </a:srgbClr>
          </a:solidFill>
          <a:ln w="12700">
            <a:solidFill>
              <a:srgbClr val="002060">
                <a:alpha val="0"/>
              </a:srgbClr>
            </a:solidFill>
            <a:prstDash val="solid"/>
          </a:ln>
          <a:effectLst>
            <a:softEdge rad="666622"/>
          </a:effectLst>
        </p:spPr>
        <p:txBody>
          <a:bodyPr/>
          <a:lstStyle/>
          <a:p>
            <a:endParaRPr lang="es-CO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8A982C35-8ECB-8E39-37D8-9E477FF2E320}"/>
              </a:ext>
            </a:extLst>
          </p:cNvPr>
          <p:cNvSpPr txBox="1"/>
          <p:nvPr/>
        </p:nvSpPr>
        <p:spPr>
          <a:xfrm>
            <a:off x="4234164" y="4053753"/>
            <a:ext cx="4927702" cy="914400"/>
          </a:xfrm>
          <a:prstGeom prst="rect">
            <a:avLst/>
          </a:prstGeom>
          <a:noFill/>
          <a:ln/>
          <a:effectLst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kern="0" spc="-36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7200" b="1" kern="0" spc="-360" dirty="0" err="1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ClassLab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4" name="Image 5" descr="preencoded.png">
            <a:extLst>
              <a:ext uri="{FF2B5EF4-FFF2-40B4-BE49-F238E27FC236}">
                <a16:creationId xmlns:a16="http://schemas.microsoft.com/office/drawing/2014/main" id="{5739D8FF-2B91-F483-3D6E-9DB3F453F5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3" r="-3"/>
          <a:stretch/>
        </p:blipFill>
        <p:spPr>
          <a:xfrm>
            <a:off x="4573319" y="5171293"/>
            <a:ext cx="2124696" cy="1320845"/>
          </a:xfrm>
          <a:prstGeom prst="rect">
            <a:avLst/>
          </a:prstGeom>
          <a:ln w="3175">
            <a:solidFill>
              <a:srgbClr val="386ED0"/>
            </a:solidFill>
          </a:ln>
        </p:spPr>
      </p:pic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5B531B63-4BD4-EF58-D9A3-719EB48864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3" r="-3"/>
          <a:stretch/>
        </p:blipFill>
        <p:spPr>
          <a:xfrm>
            <a:off x="6959639" y="5171293"/>
            <a:ext cx="2124696" cy="1320845"/>
          </a:xfrm>
          <a:prstGeom prst="rect">
            <a:avLst/>
          </a:prstGeom>
          <a:ln w="3175">
            <a:solidFill>
              <a:srgbClr val="386ED0"/>
            </a:solidFill>
          </a:ln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1FFB3897-C2E0-944A-A0D2-3F83B717523C}"/>
              </a:ext>
            </a:extLst>
          </p:cNvPr>
          <p:cNvSpPr txBox="1"/>
          <p:nvPr/>
        </p:nvSpPr>
        <p:spPr>
          <a:xfrm>
            <a:off x="4583930" y="6062588"/>
            <a:ext cx="200245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dirty="0" err="1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Retroalimentación</a:t>
            </a:r>
            <a:r>
              <a:rPr lang="en-US" sz="1400" b="1" kern="0" dirty="0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 </a:t>
            </a:r>
            <a:r>
              <a:rPr lang="en-US" sz="1400" b="1" kern="0" dirty="0" err="1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Inmediata</a:t>
            </a:r>
            <a:endParaRPr lang="en-US" sz="1400" b="1" dirty="0">
              <a:latin typeface="Montserrat SemiBold" pitchFamily="2" charset="77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FA4B787C-D6CD-A572-A816-8876AD05E45D}"/>
              </a:ext>
            </a:extLst>
          </p:cNvPr>
          <p:cNvSpPr txBox="1"/>
          <p:nvPr/>
        </p:nvSpPr>
        <p:spPr>
          <a:xfrm>
            <a:off x="7016564" y="6050713"/>
            <a:ext cx="200245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dirty="0" err="1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Práctica</a:t>
            </a:r>
            <a:r>
              <a:rPr lang="en-US" sz="1400" b="1" kern="0" dirty="0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 sin </a:t>
            </a:r>
            <a:r>
              <a:rPr lang="en-US" sz="1400" b="1" kern="0" dirty="0" err="1">
                <a:solidFill>
                  <a:srgbClr val="A5F3FC"/>
                </a:solidFill>
                <a:latin typeface="Montserrat SemiBold" pitchFamily="2" charset="77"/>
                <a:ea typeface="Rajdhani" pitchFamily="34" charset="-122"/>
              </a:rPr>
              <a:t>riesgo</a:t>
            </a:r>
            <a:endParaRPr lang="en-US" sz="1400" b="1" dirty="0">
              <a:latin typeface="Montserrat SemiBold" pitchFamily="2" charset="77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270370D8-C1A9-8766-25C9-A471220BEA3E}"/>
              </a:ext>
            </a:extLst>
          </p:cNvPr>
          <p:cNvSpPr txBox="1"/>
          <p:nvPr/>
        </p:nvSpPr>
        <p:spPr>
          <a:xfrm>
            <a:off x="4583930" y="5679413"/>
            <a:ext cx="200245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dirty="0">
                <a:solidFill>
                  <a:schemeClr val="bg1"/>
                </a:solidFill>
                <a:latin typeface="Montserrat Light" pitchFamily="2" charset="77"/>
                <a:ea typeface="Rajdhani" pitchFamily="34" charset="-122"/>
              </a:rPr>
              <a:t>IA </a:t>
            </a:r>
            <a:r>
              <a:rPr lang="en-US" sz="1400" kern="0" dirty="0" err="1">
                <a:solidFill>
                  <a:schemeClr val="bg1"/>
                </a:solidFill>
                <a:latin typeface="Montserrat Light" pitchFamily="2" charset="77"/>
                <a:ea typeface="Rajdhani" pitchFamily="34" charset="-122"/>
              </a:rPr>
              <a:t>Aplicada</a:t>
            </a:r>
            <a:endParaRPr lang="en-US" sz="14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F968C130-F498-903D-FBFB-31B573448D8D}"/>
              </a:ext>
            </a:extLst>
          </p:cNvPr>
          <p:cNvSpPr txBox="1"/>
          <p:nvPr/>
        </p:nvSpPr>
        <p:spPr>
          <a:xfrm>
            <a:off x="7016564" y="5794461"/>
            <a:ext cx="200245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dirty="0" err="1">
                <a:solidFill>
                  <a:schemeClr val="bg1"/>
                </a:solidFill>
                <a:latin typeface="Montserrat Light" pitchFamily="2" charset="77"/>
                <a:ea typeface="Rajdhani" pitchFamily="34" charset="-122"/>
              </a:rPr>
              <a:t>Escenarios</a:t>
            </a:r>
            <a:r>
              <a:rPr lang="en-US" sz="1400" kern="0" dirty="0">
                <a:solidFill>
                  <a:schemeClr val="bg1"/>
                </a:solidFill>
                <a:latin typeface="Montserrat Light" pitchFamily="2" charset="77"/>
                <a:ea typeface="Rajdhani" pitchFamily="34" charset="-122"/>
              </a:rPr>
              <a:t> </a:t>
            </a:r>
            <a:r>
              <a:rPr lang="en-US" sz="1400" kern="0" dirty="0" err="1">
                <a:solidFill>
                  <a:schemeClr val="bg1"/>
                </a:solidFill>
                <a:latin typeface="Montserrat Light" pitchFamily="2" charset="77"/>
                <a:ea typeface="Rajdhani" pitchFamily="34" charset="-122"/>
              </a:rPr>
              <a:t>reales</a:t>
            </a:r>
            <a:endParaRPr lang="en-US" sz="14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F93B1E9D-D7BC-556C-2229-F345CB6BA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9192" y="5303294"/>
            <a:ext cx="457200" cy="4572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DA27819-E567-D089-B55A-8F25559B9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907" y="5267669"/>
            <a:ext cx="455500" cy="457200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E8D1CF7-AA51-CAA4-1EDF-32E1FDEC6D1E}"/>
              </a:ext>
            </a:extLst>
          </p:cNvPr>
          <p:cNvCxnSpPr>
            <a:cxnSpLocks/>
          </p:cNvCxnSpPr>
          <p:nvPr/>
        </p:nvCxnSpPr>
        <p:spPr>
          <a:xfrm>
            <a:off x="5793555" y="5006659"/>
            <a:ext cx="1808921" cy="0"/>
          </a:xfrm>
          <a:prstGeom prst="line">
            <a:avLst/>
          </a:prstGeom>
          <a:ln w="28575">
            <a:solidFill>
              <a:srgbClr val="2361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"/>
          <p:cNvSpPr/>
          <p:nvPr/>
        </p:nvSpPr>
        <p:spPr>
          <a:xfrm>
            <a:off x="609905" y="1773936"/>
            <a:ext cx="5296205" cy="1076249"/>
          </a:xfrm>
          <a:prstGeom prst="roundRect">
            <a:avLst>
              <a:gd name="adj" fmla="val 24060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731991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7" name="Shape 3"/>
          <p:cNvSpPr/>
          <p:nvPr/>
        </p:nvSpPr>
        <p:spPr>
          <a:xfrm>
            <a:off x="809244" y="2072030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731991">
              <a:alpha val="15000"/>
            </a:srgbClr>
          </a:solidFill>
          <a:ln w="12700">
            <a:solidFill>
              <a:srgbClr val="73199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1004" r="-1004"/>
          <a:stretch/>
        </p:blipFill>
        <p:spPr>
          <a:xfrm>
            <a:off x="914400" y="2204618"/>
            <a:ext cx="267005" cy="20939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1476756" y="1974190"/>
            <a:ext cx="43434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Acceso Democratizado</a:t>
            </a:r>
            <a:endParaRPr lang="en-US" sz="2400" dirty="0"/>
          </a:p>
        </p:txBody>
      </p:sp>
      <p:sp>
        <p:nvSpPr>
          <p:cNvPr id="11" name="Shape 6"/>
          <p:cNvSpPr/>
          <p:nvPr/>
        </p:nvSpPr>
        <p:spPr>
          <a:xfrm>
            <a:off x="609905" y="3035808"/>
            <a:ext cx="5296205" cy="1076249"/>
          </a:xfrm>
          <a:prstGeom prst="roundRect">
            <a:avLst>
              <a:gd name="adj" fmla="val 24060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731991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Shape 7"/>
          <p:cNvSpPr/>
          <p:nvPr/>
        </p:nvSpPr>
        <p:spPr>
          <a:xfrm>
            <a:off x="809244" y="3333902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731991">
              <a:alpha val="15000"/>
            </a:srgbClr>
          </a:solidFill>
          <a:ln w="12700">
            <a:solidFill>
              <a:srgbClr val="73199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1004" r="-1004"/>
          <a:stretch/>
        </p:blipFill>
        <p:spPr>
          <a:xfrm>
            <a:off x="914400" y="3467405"/>
            <a:ext cx="267005" cy="209398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476756" y="3236062"/>
            <a:ext cx="43434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Diversidad Contextual</a:t>
            </a:r>
            <a:endParaRPr lang="en-US" sz="2400" dirty="0"/>
          </a:p>
        </p:txBody>
      </p:sp>
      <p:sp>
        <p:nvSpPr>
          <p:cNvPr id="16" name="Shape 10"/>
          <p:cNvSpPr/>
          <p:nvPr/>
        </p:nvSpPr>
        <p:spPr>
          <a:xfrm>
            <a:off x="609905" y="4298594"/>
            <a:ext cx="5296205" cy="1076249"/>
          </a:xfrm>
          <a:prstGeom prst="roundRect">
            <a:avLst>
              <a:gd name="adj" fmla="val 24060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731991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7" name="Shape 11"/>
          <p:cNvSpPr/>
          <p:nvPr/>
        </p:nvSpPr>
        <p:spPr>
          <a:xfrm>
            <a:off x="809244" y="4595774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731991">
              <a:alpha val="15000"/>
            </a:srgbClr>
          </a:solidFill>
          <a:ln w="12700">
            <a:solidFill>
              <a:srgbClr val="73199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2746" y="4729277"/>
            <a:ext cx="209398" cy="209398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476756" y="4497934"/>
            <a:ext cx="43434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Accesso flexible </a:t>
            </a:r>
            <a:endParaRPr lang="en-US" sz="24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l="-17" r="-17"/>
          <a:stretch/>
        </p:blipFill>
        <p:spPr>
          <a:xfrm>
            <a:off x="609905" y="5845759"/>
            <a:ext cx="5296205" cy="552298"/>
          </a:xfrm>
          <a:prstGeom prst="rect">
            <a:avLst/>
          </a:prstGeom>
        </p:spPr>
      </p:pic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6054" y="6007608"/>
            <a:ext cx="228600" cy="228600"/>
          </a:xfrm>
          <a:prstGeom prst="rect">
            <a:avLst/>
          </a:prstGeom>
        </p:spPr>
      </p:pic>
      <p:sp>
        <p:nvSpPr>
          <p:cNvPr id="23" name="Text 14"/>
          <p:cNvSpPr txBox="1"/>
          <p:nvPr/>
        </p:nvSpPr>
        <p:spPr>
          <a:xfrm>
            <a:off x="1228954" y="5988406"/>
            <a:ext cx="406908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kern="0" spc="34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"La práctica docente se </a:t>
            </a:r>
            <a:r>
              <a:rPr lang="en-US" sz="1300" b="1" kern="0" spc="34" dirty="0">
                <a:solidFill>
                  <a:srgbClr val="C4B5F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democratiza</a:t>
            </a:r>
            <a:r>
              <a:rPr lang="en-US" sz="1300" kern="0" spc="34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." </a:t>
            </a:r>
            <a:endParaRPr lang="en-US" sz="13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905549" y="1370686"/>
            <a:ext cx="4286707" cy="4286707"/>
          </a:xfrm>
          <a:prstGeom prst="rect">
            <a:avLst/>
          </a:prstGeom>
        </p:spPr>
      </p:pic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051295" y="2479918"/>
            <a:ext cx="1904695" cy="1904695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 rot="1860000">
            <a:off x="7744558" y="2095105"/>
            <a:ext cx="2600554" cy="2600554"/>
          </a:xfrm>
          <a:prstGeom prst="ellipse">
            <a:avLst/>
          </a:prstGeom>
          <a:solidFill>
            <a:srgbClr val="731991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>
            <a:alphaModFix amt="80000"/>
          </a:blip>
          <a:srcRect/>
          <a:stretch/>
        </p:blipFill>
        <p:spPr>
          <a:xfrm>
            <a:off x="10811269" y="1166854"/>
            <a:ext cx="571500" cy="457200"/>
          </a:xfrm>
          <a:prstGeom prst="rect">
            <a:avLst/>
          </a:prstGeom>
        </p:spPr>
      </p:pic>
      <p:sp>
        <p:nvSpPr>
          <p:cNvPr id="28" name="Shape 16"/>
          <p:cNvSpPr/>
          <p:nvPr/>
        </p:nvSpPr>
        <p:spPr>
          <a:xfrm rot="5640000">
            <a:off x="7519111" y="1984248"/>
            <a:ext cx="3066898" cy="3066898"/>
          </a:xfrm>
          <a:prstGeom prst="ellips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2700" dist="12700" dir="16200000" algn="bl" rotWithShape="0">
              <a:srgbClr val="FFFFFF">
                <a:alpha val="10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 rot="18900000">
            <a:off x="10260482" y="3413456"/>
            <a:ext cx="442570" cy="442570"/>
          </a:xfrm>
          <a:prstGeom prst="rect">
            <a:avLst/>
          </a:prstGeom>
        </p:spPr>
      </p:pic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12"/>
          <a:srcRect l="-7143" r="-7143"/>
          <a:stretch/>
        </p:blipFill>
        <p:spPr>
          <a:xfrm>
            <a:off x="10350094" y="3503067"/>
            <a:ext cx="228600" cy="228600"/>
          </a:xfrm>
          <a:prstGeom prst="rect">
            <a:avLst/>
          </a:prstGeom>
        </p:spPr>
      </p:pic>
      <p:sp>
        <p:nvSpPr>
          <p:cNvPr id="31" name="Shape 17"/>
          <p:cNvSpPr/>
          <p:nvPr/>
        </p:nvSpPr>
        <p:spPr>
          <a:xfrm rot="17820000">
            <a:off x="6355080" y="820217"/>
            <a:ext cx="5391302" cy="5391302"/>
          </a:xfrm>
          <a:prstGeom prst="ellips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2700" dist="12700" dir="16200000" algn="bl" rotWithShape="0">
              <a:srgbClr val="FFFFFF">
                <a:alpha val="10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673791" y="2210105"/>
            <a:ext cx="452628" cy="452628"/>
          </a:xfrm>
          <a:prstGeom prst="rect">
            <a:avLst/>
          </a:prstGeom>
        </p:spPr>
      </p:pic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14"/>
          <a:srcRect t="-19129" b="-19129"/>
          <a:stretch/>
        </p:blipFill>
        <p:spPr>
          <a:xfrm>
            <a:off x="10840212" y="2370125"/>
            <a:ext cx="181051" cy="200254"/>
          </a:xfrm>
          <a:prstGeom prst="rect">
            <a:avLst/>
          </a:prstGeom>
        </p:spPr>
      </p:pic>
      <p:pic>
        <p:nvPicPr>
          <p:cNvPr id="34" name="Image 1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173468" y="4663440"/>
            <a:ext cx="466344" cy="466344"/>
          </a:xfrm>
          <a:prstGeom prst="rect">
            <a:avLst/>
          </a:prstGeom>
        </p:spPr>
      </p:pic>
      <p:pic>
        <p:nvPicPr>
          <p:cNvPr id="35" name="Image 15" descr="preencoded.png"/>
          <p:cNvPicPr>
            <a:picLocks noChangeAspect="1"/>
          </p:cNvPicPr>
          <p:nvPr/>
        </p:nvPicPr>
        <p:blipFill>
          <a:blip r:embed="rId16"/>
          <a:srcRect t="-19129" b="-19129"/>
          <a:stretch/>
        </p:blipFill>
        <p:spPr>
          <a:xfrm>
            <a:off x="7340803" y="4824375"/>
            <a:ext cx="181051" cy="200254"/>
          </a:xfrm>
          <a:prstGeom prst="rect">
            <a:avLst/>
          </a:prstGeom>
        </p:spPr>
      </p:pic>
      <p:sp>
        <p:nvSpPr>
          <p:cNvPr id="36" name="Text 18"/>
          <p:cNvSpPr/>
          <p:nvPr/>
        </p:nvSpPr>
        <p:spPr>
          <a:xfrm>
            <a:off x="5034892" y="2857190"/>
            <a:ext cx="2352751" cy="324612"/>
          </a:xfrm>
          <a:prstGeom prst="rect">
            <a:avLst/>
          </a:prstGeom>
          <a:noFill/>
          <a:ln w="12700">
            <a:solidFill>
              <a:srgbClr val="E5E7EB"/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1200" kern="0" spc="12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Conectividad Global</a:t>
            </a:r>
            <a:endParaRPr lang="en-US" sz="1200" dirty="0"/>
          </a:p>
        </p:txBody>
      </p:sp>
      <p:sp>
        <p:nvSpPr>
          <p:cNvPr id="37" name="Shape 19"/>
          <p:cNvSpPr/>
          <p:nvPr/>
        </p:nvSpPr>
        <p:spPr>
          <a:xfrm>
            <a:off x="609905" y="457200"/>
            <a:ext cx="1752905" cy="247802"/>
          </a:xfrm>
          <a:prstGeom prst="roundRect">
            <a:avLst>
              <a:gd name="adj" fmla="val 113540"/>
            </a:avLst>
          </a:prstGeom>
          <a:solidFill>
            <a:srgbClr val="731991">
              <a:alpha val="10000"/>
            </a:srgbClr>
          </a:solidFill>
          <a:ln w="12700">
            <a:solidFill>
              <a:srgbClr val="731991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8" name="Text 20"/>
          <p:cNvSpPr txBox="1"/>
          <p:nvPr/>
        </p:nvSpPr>
        <p:spPr>
          <a:xfrm>
            <a:off x="609905" y="457200"/>
            <a:ext cx="1823314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D8B4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Accesibilidad Universal</a:t>
            </a:r>
            <a:endParaRPr lang="en-US" sz="900" dirty="0"/>
          </a:p>
        </p:txBody>
      </p:sp>
      <p:pic>
        <p:nvPicPr>
          <p:cNvPr id="39" name="Image 16" descr="preencoded.png"/>
          <p:cNvPicPr>
            <a:picLocks noChangeAspect="1"/>
          </p:cNvPicPr>
          <p:nvPr/>
        </p:nvPicPr>
        <p:blipFill>
          <a:blip r:embed="rId17"/>
          <a:srcRect l="-2111" r="-2111"/>
          <a:stretch/>
        </p:blipFill>
        <p:spPr>
          <a:xfrm>
            <a:off x="2473452" y="576072"/>
            <a:ext cx="609905" cy="9144"/>
          </a:xfrm>
          <a:prstGeom prst="rect">
            <a:avLst/>
          </a:prstGeom>
        </p:spPr>
      </p:pic>
      <p:sp>
        <p:nvSpPr>
          <p:cNvPr id="40" name="Text 21"/>
          <p:cNvSpPr txBox="1"/>
          <p:nvPr/>
        </p:nvSpPr>
        <p:spPr>
          <a:xfrm>
            <a:off x="609905" y="780898"/>
            <a:ext cx="8663026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UNA HERRAMIENTA PARA 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kern="0" spc="-67" dirty="0">
                <a:solidFill>
                  <a:srgbClr val="A78BF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TODOS</a:t>
            </a:r>
            <a:endParaRPr lang="en-US" sz="2700" dirty="0"/>
          </a:p>
        </p:txBody>
      </p:sp>
      <p:sp>
        <p:nvSpPr>
          <p:cNvPr id="42" name="Text 23"/>
          <p:cNvSpPr txBox="1"/>
          <p:nvPr/>
        </p:nvSpPr>
        <p:spPr>
          <a:xfrm>
            <a:off x="609905" y="6553505"/>
            <a:ext cx="11146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13 // INCLUSIÓN</a:t>
            </a:r>
            <a:endParaRPr lang="en-US" sz="900" dirty="0"/>
          </a:p>
        </p:txBody>
      </p:sp>
      <p:pic>
        <p:nvPicPr>
          <p:cNvPr id="46" name="Image 18" descr="preencoded.png">
            <a:extLst>
              <a:ext uri="{FF2B5EF4-FFF2-40B4-BE49-F238E27FC236}">
                <a16:creationId xmlns:a16="http://schemas.microsoft.com/office/drawing/2014/main" id="{7DC80734-1919-C4FB-59B6-897334EC48A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187" b="186"/>
          <a:stretch/>
        </p:blipFill>
        <p:spPr>
          <a:xfrm>
            <a:off x="8469984" y="6024982"/>
            <a:ext cx="2304392" cy="632764"/>
          </a:xfrm>
          <a:prstGeom prst="rect">
            <a:avLst/>
          </a:prstGeom>
        </p:spPr>
      </p:pic>
      <p:pic>
        <p:nvPicPr>
          <p:cNvPr id="47" name="Image 19" descr="preencoded.png">
            <a:extLst>
              <a:ext uri="{FF2B5EF4-FFF2-40B4-BE49-F238E27FC236}">
                <a16:creationId xmlns:a16="http://schemas.microsoft.com/office/drawing/2014/main" id="{89AB9FD8-F7E4-AE14-3A6A-1F80CA04E97E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412" b="412"/>
          <a:stretch/>
        </p:blipFill>
        <p:spPr>
          <a:xfrm>
            <a:off x="11225631" y="6103163"/>
            <a:ext cx="504749" cy="4764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1015E8C-1CAF-AD81-1897-9DAE97519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128" y="396898"/>
            <a:ext cx="4842487" cy="238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55832BE-AB24-220B-34EC-5132783A1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308" y="2886550"/>
            <a:ext cx="3827086" cy="288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8BD17C1-9EBA-5262-37F6-B614CD430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28" y="3230274"/>
            <a:ext cx="3394837" cy="358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000"/>
                            </p:stCondLst>
                            <p:childTnLst>
                              <p:par>
                                <p:cTn id="1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19" grpId="0" animBg="1"/>
      <p:bldP spid="23" grpId="0" animBg="1"/>
      <p:bldP spid="26" grpId="0" animBg="1"/>
      <p:bldP spid="28" grpId="0" animBg="1"/>
      <p:bldP spid="31" grpId="0" animBg="1"/>
      <p:bldP spid="36" grpId="0" animBg="1"/>
      <p:bldP spid="37" grpId="0" animBg="1"/>
      <p:bldP spid="38" grpId="0" animBg="1"/>
      <p:bldP spid="40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0" y="1143000"/>
            <a:ext cx="12191695" cy="9144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0" y="5705856"/>
            <a:ext cx="12191695" cy="9144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-3446491" y="381305"/>
            <a:ext cx="5715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9" name="Shape 3"/>
          <p:cNvSpPr/>
          <p:nvPr/>
        </p:nvSpPr>
        <p:spPr>
          <a:xfrm>
            <a:off x="-3446491" y="381305"/>
            <a:ext cx="9144" cy="5715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0" name="Shape 4"/>
          <p:cNvSpPr/>
          <p:nvPr/>
        </p:nvSpPr>
        <p:spPr>
          <a:xfrm>
            <a:off x="11239805" y="381305"/>
            <a:ext cx="5715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1" name="Shape 5"/>
          <p:cNvSpPr/>
          <p:nvPr/>
        </p:nvSpPr>
        <p:spPr>
          <a:xfrm>
            <a:off x="11802161" y="381305"/>
            <a:ext cx="9144" cy="5715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Shape 6"/>
          <p:cNvSpPr/>
          <p:nvPr/>
        </p:nvSpPr>
        <p:spPr>
          <a:xfrm>
            <a:off x="381305" y="6467551"/>
            <a:ext cx="5715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3" name="Shape 7"/>
          <p:cNvSpPr/>
          <p:nvPr/>
        </p:nvSpPr>
        <p:spPr>
          <a:xfrm>
            <a:off x="381305" y="5905195"/>
            <a:ext cx="9144" cy="5715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4" name="Shape 8"/>
          <p:cNvSpPr/>
          <p:nvPr/>
        </p:nvSpPr>
        <p:spPr>
          <a:xfrm>
            <a:off x="11239805" y="6467551"/>
            <a:ext cx="5715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5" name="Shape 9"/>
          <p:cNvSpPr/>
          <p:nvPr/>
        </p:nvSpPr>
        <p:spPr>
          <a:xfrm>
            <a:off x="11802161" y="5905195"/>
            <a:ext cx="9144" cy="5715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6" name="Text 10"/>
          <p:cNvSpPr txBox="1"/>
          <p:nvPr/>
        </p:nvSpPr>
        <p:spPr>
          <a:xfrm>
            <a:off x="3292839" y="860802"/>
            <a:ext cx="52678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Accede a </a:t>
            </a:r>
            <a:r>
              <a:rPr lang="en-US" sz="3600" b="1" kern="0" spc="-90" dirty="0">
                <a:solidFill>
                  <a:srgbClr val="2562E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ClassLab</a:t>
            </a:r>
            <a:endParaRPr lang="en-US" sz="3600" dirty="0">
              <a:solidFill>
                <a:srgbClr val="2562EC"/>
              </a:solidFill>
            </a:endParaRPr>
          </a:p>
        </p:txBody>
      </p:sp>
      <p:sp>
        <p:nvSpPr>
          <p:cNvPr id="17" name="Text 11"/>
          <p:cNvSpPr txBox="1"/>
          <p:nvPr/>
        </p:nvSpPr>
        <p:spPr>
          <a:xfrm>
            <a:off x="3330787" y="1393898"/>
            <a:ext cx="51919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kern="0" spc="38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 práctica docente comienza aquí</a:t>
            </a:r>
            <a:endParaRPr lang="en-US" sz="1500" dirty="0"/>
          </a:p>
        </p:txBody>
      </p:sp>
      <p:sp>
        <p:nvSpPr>
          <p:cNvPr id="18" name="Text 12"/>
          <p:cNvSpPr txBox="1"/>
          <p:nvPr/>
        </p:nvSpPr>
        <p:spPr>
          <a:xfrm>
            <a:off x="5231367" y="527046"/>
            <a:ext cx="1390802" cy="238658"/>
          </a:xfrm>
          <a:prstGeom prst="rect">
            <a:avLst/>
          </a:prstGeom>
          <a:noFill/>
          <a:ln w="12700">
            <a:solidFill>
              <a:srgbClr val="E5E7EB"/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900" b="1" kern="0" spc="90" dirty="0">
                <a:solidFill>
                  <a:srgbClr val="2562EC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Acceso Inmediato</a:t>
            </a:r>
            <a:endParaRPr lang="en-US" sz="900" dirty="0">
              <a:solidFill>
                <a:srgbClr val="2562EC"/>
              </a:solidFill>
            </a:endParaRPr>
          </a:p>
        </p:txBody>
      </p:sp>
      <p:sp>
        <p:nvSpPr>
          <p:cNvPr id="19" name="Shape 13"/>
          <p:cNvSpPr/>
          <p:nvPr/>
        </p:nvSpPr>
        <p:spPr>
          <a:xfrm>
            <a:off x="3768647" y="5774436"/>
            <a:ext cx="114300" cy="114300"/>
          </a:xfrm>
          <a:prstGeom prst="ellipse">
            <a:avLst/>
          </a:prstGeom>
          <a:solidFill>
            <a:srgbClr val="8B5CF6">
              <a:alpha val="5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1" name="Shape 14"/>
          <p:cNvSpPr/>
          <p:nvPr/>
        </p:nvSpPr>
        <p:spPr>
          <a:xfrm>
            <a:off x="4179816" y="1906794"/>
            <a:ext cx="286207" cy="28346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2" name="Shape 15"/>
          <p:cNvSpPr/>
          <p:nvPr/>
        </p:nvSpPr>
        <p:spPr>
          <a:xfrm>
            <a:off x="4179816" y="1906794"/>
            <a:ext cx="28346" cy="286207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3" name="Shape 16"/>
          <p:cNvSpPr/>
          <p:nvPr/>
        </p:nvSpPr>
        <p:spPr>
          <a:xfrm>
            <a:off x="7361014" y="1906794"/>
            <a:ext cx="286207" cy="28346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4" name="Shape 17"/>
          <p:cNvSpPr/>
          <p:nvPr/>
        </p:nvSpPr>
        <p:spPr>
          <a:xfrm>
            <a:off x="7618875" y="1906794"/>
            <a:ext cx="28346" cy="286207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5" name="Shape 18"/>
          <p:cNvSpPr/>
          <p:nvPr/>
        </p:nvSpPr>
        <p:spPr>
          <a:xfrm>
            <a:off x="4179816" y="5345852"/>
            <a:ext cx="286207" cy="28346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6" name="Shape 19"/>
          <p:cNvSpPr/>
          <p:nvPr/>
        </p:nvSpPr>
        <p:spPr>
          <a:xfrm>
            <a:off x="4179816" y="5087991"/>
            <a:ext cx="28346" cy="286207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7" name="Shape 20"/>
          <p:cNvSpPr/>
          <p:nvPr/>
        </p:nvSpPr>
        <p:spPr>
          <a:xfrm>
            <a:off x="7361014" y="5345852"/>
            <a:ext cx="286207" cy="28346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8" name="Shape 21"/>
          <p:cNvSpPr/>
          <p:nvPr/>
        </p:nvSpPr>
        <p:spPr>
          <a:xfrm>
            <a:off x="7618875" y="5087991"/>
            <a:ext cx="28346" cy="286207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93116" y="2347246"/>
            <a:ext cx="2667305" cy="2667305"/>
          </a:xfrm>
          <a:prstGeom prst="rect">
            <a:avLst/>
          </a:prstGeom>
        </p:spPr>
      </p:pic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5"/>
          <a:srcRect l="-760" r="-760"/>
          <a:stretch/>
        </p:blipFill>
        <p:spPr>
          <a:xfrm>
            <a:off x="4206781" y="6087140"/>
            <a:ext cx="152705" cy="171907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4283134" y="6039592"/>
            <a:ext cx="328726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Escanea el código para ingresar</a:t>
            </a:r>
            <a:endParaRPr lang="en-US" sz="1300" dirty="0"/>
          </a:p>
        </p:txBody>
      </p:sp>
      <p:sp>
        <p:nvSpPr>
          <p:cNvPr id="36" name="Text 25"/>
          <p:cNvSpPr txBox="1"/>
          <p:nvPr/>
        </p:nvSpPr>
        <p:spPr>
          <a:xfrm>
            <a:off x="457200" y="6486754"/>
            <a:ext cx="1451153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64748B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18 // ACCESO_SYSTEM</a:t>
            </a:r>
            <a:endParaRPr lang="en-US" sz="800" dirty="0"/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13" y="1282"/>
            <a:ext cx="12191987" cy="6856718"/>
          </a:xfrm>
          <a:prstGeom prst="rect">
            <a:avLst/>
          </a:prstGeom>
        </p:spPr>
      </p:pic>
      <p:pic>
        <p:nvPicPr>
          <p:cNvPr id="2" name="Image 6" descr="preencoded.png">
            <a:extLst>
              <a:ext uri="{FF2B5EF4-FFF2-40B4-BE49-F238E27FC236}">
                <a16:creationId xmlns:a16="http://schemas.microsoft.com/office/drawing/2014/main" id="{6CCDFA3F-BEE5-B389-B0F6-7F8D651286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9" b="189"/>
          <a:stretch/>
        </p:blipFill>
        <p:spPr>
          <a:xfrm>
            <a:off x="549491" y="385288"/>
            <a:ext cx="1617120" cy="153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547EB80-F95D-07E0-AE8E-B3CA86F03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57"/>
            <a:ext cx="12196728" cy="6855343"/>
          </a:xfrm>
          <a:prstGeom prst="rect">
            <a:avLst/>
          </a:prstGeom>
        </p:spPr>
      </p:pic>
      <p:pic>
        <p:nvPicPr>
          <p:cNvPr id="7" name="terror en el aula">
            <a:hlinkClick r:id="" action="ppaction://media"/>
            <a:extLst>
              <a:ext uri="{FF2B5EF4-FFF2-40B4-BE49-F238E27FC236}">
                <a16:creationId xmlns:a16="http://schemas.microsoft.com/office/drawing/2014/main" id="{0D00B3A9-18F6-AE37-9727-64BF5D6DB1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50731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n 49">
            <a:extLst>
              <a:ext uri="{FF2B5EF4-FFF2-40B4-BE49-F238E27FC236}">
                <a16:creationId xmlns:a16="http://schemas.microsoft.com/office/drawing/2014/main" id="{A3BC0E18-8354-A1D8-6CDA-BE78077CB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791" y="0"/>
            <a:ext cx="4209757" cy="6858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90195" y="190195"/>
            <a:ext cx="190195" cy="19202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6" name="Shape 2"/>
          <p:cNvSpPr/>
          <p:nvPr/>
        </p:nvSpPr>
        <p:spPr>
          <a:xfrm>
            <a:off x="190195" y="190195"/>
            <a:ext cx="19202" cy="190195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7" name="Shape 3"/>
          <p:cNvSpPr/>
          <p:nvPr/>
        </p:nvSpPr>
        <p:spPr>
          <a:xfrm>
            <a:off x="11811305" y="190195"/>
            <a:ext cx="190195" cy="19202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8" name="Shape 4"/>
          <p:cNvSpPr/>
          <p:nvPr/>
        </p:nvSpPr>
        <p:spPr>
          <a:xfrm>
            <a:off x="11982298" y="190195"/>
            <a:ext cx="19202" cy="190195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9" name="Shape 5"/>
          <p:cNvSpPr/>
          <p:nvPr/>
        </p:nvSpPr>
        <p:spPr>
          <a:xfrm>
            <a:off x="190195" y="6648602"/>
            <a:ext cx="190195" cy="19202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0" name="Shape 6"/>
          <p:cNvSpPr/>
          <p:nvPr/>
        </p:nvSpPr>
        <p:spPr>
          <a:xfrm>
            <a:off x="190195" y="6476695"/>
            <a:ext cx="19202" cy="190195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1" name="Shape 7"/>
          <p:cNvSpPr/>
          <p:nvPr/>
        </p:nvSpPr>
        <p:spPr>
          <a:xfrm>
            <a:off x="11811305" y="6648602"/>
            <a:ext cx="190195" cy="19202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Shape 8"/>
          <p:cNvSpPr/>
          <p:nvPr/>
        </p:nvSpPr>
        <p:spPr>
          <a:xfrm>
            <a:off x="11982298" y="6476695"/>
            <a:ext cx="19202" cy="190195"/>
          </a:xfrm>
          <a:prstGeom prst="rect">
            <a:avLst/>
          </a:prstGeom>
          <a:solidFill>
            <a:srgbClr val="731991">
              <a:alpha val="50000"/>
            </a:srgbClr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>
            <a:alphaModFix amt="30000"/>
          </a:blip>
          <a:srcRect l="-2083" r="-2083"/>
          <a:stretch/>
        </p:blipFill>
        <p:spPr>
          <a:xfrm>
            <a:off x="508406" y="1733702"/>
            <a:ext cx="11175797" cy="9144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11636654" y="1714500"/>
            <a:ext cx="47549" cy="47549"/>
          </a:xfrm>
          <a:prstGeom prst="ellipse">
            <a:avLst/>
          </a:prstGeom>
          <a:solidFill>
            <a:srgbClr val="3B82F6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12700" dir="16200000" algn="bl" rotWithShape="0">
              <a:srgbClr val="3B82F6">
                <a:alpha val="10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rcRect l="-2061" r="-2061"/>
          <a:stretch/>
        </p:blipFill>
        <p:spPr>
          <a:xfrm>
            <a:off x="9715500" y="576072"/>
            <a:ext cx="761695" cy="9144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0591495" y="457200"/>
            <a:ext cx="990295" cy="247802"/>
          </a:xfrm>
          <a:prstGeom prst="roundRect">
            <a:avLst>
              <a:gd name="adj" fmla="val 113540"/>
            </a:avLst>
          </a:prstGeom>
          <a:solidFill>
            <a:srgbClr val="1E3A8A">
              <a:alpha val="40000"/>
            </a:srgbClr>
          </a:solidFill>
          <a:ln w="12700">
            <a:solidFill>
              <a:srgbClr val="3B82F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7" name="Text 11"/>
          <p:cNvSpPr txBox="1"/>
          <p:nvPr/>
        </p:nvSpPr>
        <p:spPr>
          <a:xfrm>
            <a:off x="10591495" y="457200"/>
            <a:ext cx="1047902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60A5FA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Diagnóstico</a:t>
            </a:r>
            <a:endParaRPr lang="en-US" sz="900" dirty="0"/>
          </a:p>
        </p:txBody>
      </p:sp>
      <p:sp>
        <p:nvSpPr>
          <p:cNvPr id="18" name="Text 12"/>
          <p:cNvSpPr txBox="1"/>
          <p:nvPr/>
        </p:nvSpPr>
        <p:spPr>
          <a:xfrm>
            <a:off x="5975603" y="780898"/>
            <a:ext cx="560710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EL CONTEXTO </a:t>
            </a:r>
            <a:r>
              <a:rPr lang="en-US" sz="3600" b="1" kern="0" spc="-90" dirty="0">
                <a:solidFill>
                  <a:srgbClr val="7319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ACTUAL</a:t>
            </a:r>
            <a:endParaRPr lang="en-US" sz="3600" dirty="0"/>
          </a:p>
        </p:txBody>
      </p:sp>
      <p:sp>
        <p:nvSpPr>
          <p:cNvPr id="19" name="Text 13"/>
          <p:cNvSpPr txBox="1"/>
          <p:nvPr/>
        </p:nvSpPr>
        <p:spPr>
          <a:xfrm>
            <a:off x="495605" y="1314907"/>
            <a:ext cx="110871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kern="0" spc="38" dirty="0">
                <a:solidFill>
                  <a:srgbClr val="9CA3AF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Retos de la Práctica Docente</a:t>
            </a:r>
            <a:endParaRPr lang="en-US" sz="15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>
            <a:alphaModFix amt="10000"/>
          </a:blip>
          <a:srcRect/>
          <a:stretch/>
        </p:blipFill>
        <p:spPr>
          <a:xfrm>
            <a:off x="10591495" y="0"/>
            <a:ext cx="1218895" cy="1218895"/>
          </a:xfrm>
          <a:prstGeom prst="rect">
            <a:avLst/>
          </a:prstGeom>
        </p:spPr>
      </p:pic>
      <p:grpSp>
        <p:nvGrpSpPr>
          <p:cNvPr id="51" name="Grupo 50">
            <a:extLst>
              <a:ext uri="{FF2B5EF4-FFF2-40B4-BE49-F238E27FC236}">
                <a16:creationId xmlns:a16="http://schemas.microsoft.com/office/drawing/2014/main" id="{E62B019D-1A04-B796-3BC6-D24F8A9530CD}"/>
              </a:ext>
            </a:extLst>
          </p:cNvPr>
          <p:cNvGrpSpPr/>
          <p:nvPr/>
        </p:nvGrpSpPr>
        <p:grpSpPr>
          <a:xfrm>
            <a:off x="249697" y="3820353"/>
            <a:ext cx="4386311" cy="2667306"/>
            <a:chOff x="258736" y="3847794"/>
            <a:chExt cx="4386311" cy="2667306"/>
          </a:xfrm>
        </p:grpSpPr>
        <p:pic>
          <p:nvPicPr>
            <p:cNvPr id="21" name="Image 5" descr="preencoded.png"/>
            <p:cNvPicPr>
              <a:picLocks noChangeAspect="1"/>
            </p:cNvPicPr>
            <p:nvPr/>
          </p:nvPicPr>
          <p:blipFill>
            <a:blip r:embed="rId7"/>
            <a:srcRect l="-3" r="-3"/>
            <a:stretch/>
          </p:blipFill>
          <p:spPr>
            <a:xfrm>
              <a:off x="263242" y="3847794"/>
              <a:ext cx="4381805" cy="2617927"/>
            </a:xfrm>
            <a:prstGeom prst="rect">
              <a:avLst/>
            </a:prstGeom>
            <a:solidFill>
              <a:srgbClr val="1B0B2C">
                <a:alpha val="88936"/>
              </a:srgbClr>
            </a:solidFill>
          </p:spPr>
        </p:pic>
        <p:sp>
          <p:nvSpPr>
            <p:cNvPr id="22" name="Text 14"/>
            <p:cNvSpPr txBox="1"/>
            <p:nvPr/>
          </p:nvSpPr>
          <p:spPr>
            <a:xfrm>
              <a:off x="479093" y="4311853"/>
              <a:ext cx="3860597" cy="17913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¿Cómo garantizar </a:t>
              </a:r>
              <a:r>
                <a:rPr lang="en-US" sz="2200" b="1" dirty="0" err="1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experiencias</a:t>
              </a:r>
              <a:r>
                <a:rPr lang="en-US" sz="2200" b="1" dirty="0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2200" b="1" dirty="0" err="1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inmersivas</a:t>
              </a:r>
              <a:r>
                <a:rPr lang="en-US" sz="2200" b="1" dirty="0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de </a:t>
              </a:r>
              <a:r>
                <a:rPr lang="en-US" sz="2200" b="1" dirty="0" err="1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prácticas</a:t>
              </a:r>
              <a:r>
                <a:rPr lang="en-US" sz="2200" b="1" dirty="0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2200" b="1" dirty="0" err="1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pedagógicas</a:t>
              </a:r>
              <a:r>
                <a:rPr lang="en-US" sz="2200" b="1" dirty="0">
                  <a:solidFill>
                    <a:srgbClr val="60A5F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22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con </a:t>
              </a:r>
              <a:r>
                <a:rPr lang="en-US" sz="2200" b="1" dirty="0" err="1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apoyo</a:t>
              </a:r>
              <a:r>
                <a:rPr lang="en-US" sz="22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de IA? </a:t>
              </a:r>
              <a:endParaRPr lang="en-US" sz="2200" dirty="0"/>
            </a:p>
          </p:txBody>
        </p:sp>
        <p:sp>
          <p:nvSpPr>
            <p:cNvPr id="23" name="Text 15"/>
            <p:cNvSpPr txBox="1"/>
            <p:nvPr/>
          </p:nvSpPr>
          <p:spPr>
            <a:xfrm>
              <a:off x="510183" y="5998885"/>
              <a:ext cx="3829507" cy="3424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9CA3A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UNESCO 2026</a:t>
              </a:r>
              <a:endParaRPr lang="en-US" sz="1200" dirty="0"/>
            </a:p>
          </p:txBody>
        </p:sp>
        <p:pic>
          <p:nvPicPr>
            <p:cNvPr id="24" name="Image 6" descr="preencoded.png"/>
            <p:cNvPicPr>
              <a:picLocks noChangeAspect="1"/>
            </p:cNvPicPr>
            <p:nvPr/>
          </p:nvPicPr>
          <p:blipFill>
            <a:blip r:embed="rId8"/>
            <a:srcRect l="-800" r="-800"/>
            <a:stretch/>
          </p:blipFill>
          <p:spPr>
            <a:xfrm>
              <a:off x="411389" y="3929863"/>
              <a:ext cx="580644" cy="571500"/>
            </a:xfrm>
            <a:prstGeom prst="rect">
              <a:avLst/>
            </a:prstGeom>
          </p:spPr>
        </p:pic>
        <p:pic>
          <p:nvPicPr>
            <p:cNvPr id="25" name="Image 7" descr="preencoded.png"/>
            <p:cNvPicPr>
              <a:picLocks/>
            </p:cNvPicPr>
            <p:nvPr/>
          </p:nvPicPr>
          <p:blipFill>
            <a:blip r:embed="rId9">
              <a:alphaModFix amt="80000"/>
            </a:blip>
            <a:srcRect l="-401" r="-401"/>
            <a:stretch/>
          </p:blipFill>
          <p:spPr>
            <a:xfrm>
              <a:off x="258736" y="3864982"/>
              <a:ext cx="68565" cy="2650118"/>
            </a:xfrm>
            <a:prstGeom prst="rect">
              <a:avLst/>
            </a:prstGeom>
          </p:spPr>
        </p:pic>
      </p:grpSp>
      <p:sp>
        <p:nvSpPr>
          <p:cNvPr id="26" name="Shape 16"/>
          <p:cNvSpPr/>
          <p:nvPr/>
        </p:nvSpPr>
        <p:spPr>
          <a:xfrm>
            <a:off x="5461711" y="1600200"/>
            <a:ext cx="6133795" cy="761695"/>
          </a:xfrm>
          <a:prstGeom prst="roundRect">
            <a:avLst>
              <a:gd name="adj" fmla="val 36014"/>
            </a:avLst>
          </a:prstGeom>
          <a:solidFill>
            <a:srgbClr val="3B82F6">
              <a:alpha val="5000"/>
            </a:srgbClr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7" name="Shape 17"/>
          <p:cNvSpPr/>
          <p:nvPr/>
        </p:nvSpPr>
        <p:spPr>
          <a:xfrm>
            <a:off x="5461711" y="1600200"/>
            <a:ext cx="38405" cy="761695"/>
          </a:xfrm>
          <a:prstGeom prst="roundRect">
            <a:avLst>
              <a:gd name="adj" fmla="val 714282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8" name="Shape 18"/>
          <p:cNvSpPr/>
          <p:nvPr/>
        </p:nvSpPr>
        <p:spPr>
          <a:xfrm>
            <a:off x="5651906" y="1752905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1E293B">
              <a:alpha val="5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60A5FA">
                <a:alpha val="1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785409" y="1885493"/>
            <a:ext cx="190195" cy="19019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6299302" y="1752905"/>
            <a:ext cx="47823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Acceso Limitado</a:t>
            </a:r>
            <a:endParaRPr lang="en-US" sz="1300" dirty="0"/>
          </a:p>
        </p:txBody>
      </p:sp>
      <p:sp>
        <p:nvSpPr>
          <p:cNvPr id="31" name="Text 20"/>
          <p:cNvSpPr txBox="1"/>
          <p:nvPr/>
        </p:nvSpPr>
        <p:spPr>
          <a:xfrm>
            <a:off x="6299302" y="2018995"/>
            <a:ext cx="53538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Dificultad para acceder a contextos reales de aula de forma constante.</a:t>
            </a:r>
            <a:endParaRPr lang="en-US" sz="1000" dirty="0"/>
          </a:p>
        </p:txBody>
      </p:sp>
      <p:sp>
        <p:nvSpPr>
          <p:cNvPr id="32" name="Shape 21"/>
          <p:cNvSpPr/>
          <p:nvPr/>
        </p:nvSpPr>
        <p:spPr>
          <a:xfrm>
            <a:off x="5461711" y="2514600"/>
            <a:ext cx="6133795" cy="771754"/>
          </a:xfrm>
          <a:prstGeom prst="roundRect">
            <a:avLst>
              <a:gd name="adj" fmla="val 35106"/>
            </a:avLst>
          </a:prstGeom>
          <a:solidFill>
            <a:srgbClr val="3B82F6">
              <a:alpha val="5000"/>
            </a:srgbClr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3" name="Shape 22"/>
          <p:cNvSpPr/>
          <p:nvPr/>
        </p:nvSpPr>
        <p:spPr>
          <a:xfrm>
            <a:off x="5461711" y="2514600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4" name="Shape 23"/>
          <p:cNvSpPr/>
          <p:nvPr/>
        </p:nvSpPr>
        <p:spPr>
          <a:xfrm>
            <a:off x="5651906" y="2667305"/>
            <a:ext cx="457200" cy="466344"/>
          </a:xfrm>
          <a:prstGeom prst="roundRect">
            <a:avLst>
              <a:gd name="adj" fmla="val 100000"/>
            </a:avLst>
          </a:prstGeom>
          <a:solidFill>
            <a:srgbClr val="1E293B">
              <a:alpha val="5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60A5FA">
                <a:alpha val="1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761634" y="2799893"/>
            <a:ext cx="237744" cy="19019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6299302" y="2667305"/>
            <a:ext cx="455371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Desigualdad de Oportunidades</a:t>
            </a:r>
            <a:endParaRPr lang="en-US" sz="1300" dirty="0"/>
          </a:p>
        </p:txBody>
      </p:sp>
      <p:sp>
        <p:nvSpPr>
          <p:cNvPr id="37" name="Text 25"/>
          <p:cNvSpPr txBox="1"/>
          <p:nvPr/>
        </p:nvSpPr>
        <p:spPr>
          <a:xfrm>
            <a:off x="6299302" y="2933395"/>
            <a:ext cx="5125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Variabilidad en la calidad de los escenarios de práctica disponibles.</a:t>
            </a:r>
            <a:endParaRPr lang="en-US" sz="1000" dirty="0"/>
          </a:p>
        </p:txBody>
      </p:sp>
      <p:sp>
        <p:nvSpPr>
          <p:cNvPr id="38" name="Shape 26"/>
          <p:cNvSpPr/>
          <p:nvPr/>
        </p:nvSpPr>
        <p:spPr>
          <a:xfrm>
            <a:off x="5975831" y="1831554"/>
            <a:ext cx="6133795" cy="761695"/>
          </a:xfrm>
          <a:prstGeom prst="roundRect">
            <a:avLst>
              <a:gd name="adj" fmla="val 36014"/>
            </a:avLst>
          </a:prstGeom>
          <a:solidFill>
            <a:srgbClr val="3B82F6">
              <a:alpha val="5000"/>
            </a:srgbClr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9" name="Shape 27"/>
          <p:cNvSpPr/>
          <p:nvPr/>
        </p:nvSpPr>
        <p:spPr>
          <a:xfrm>
            <a:off x="5461711" y="3429000"/>
            <a:ext cx="38405" cy="761695"/>
          </a:xfrm>
          <a:prstGeom prst="roundRect">
            <a:avLst>
              <a:gd name="adj" fmla="val 714282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40" name="Shape 28"/>
          <p:cNvSpPr/>
          <p:nvPr/>
        </p:nvSpPr>
        <p:spPr>
          <a:xfrm>
            <a:off x="5651906" y="3581705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1E293B">
              <a:alpha val="5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60A5FA">
                <a:alpha val="1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785409" y="3714293"/>
            <a:ext cx="190195" cy="190195"/>
          </a:xfrm>
          <a:prstGeom prst="rect">
            <a:avLst/>
          </a:prstGeom>
        </p:spPr>
      </p:pic>
      <p:sp>
        <p:nvSpPr>
          <p:cNvPr id="42" name="Text 29"/>
          <p:cNvSpPr txBox="1"/>
          <p:nvPr/>
        </p:nvSpPr>
        <p:spPr>
          <a:xfrm>
            <a:off x="6299302" y="3581705"/>
            <a:ext cx="48390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Seguimiento Complejo</a:t>
            </a:r>
            <a:endParaRPr lang="en-US" sz="1300" dirty="0"/>
          </a:p>
        </p:txBody>
      </p:sp>
      <p:sp>
        <p:nvSpPr>
          <p:cNvPr id="43" name="Text 30"/>
          <p:cNvSpPr txBox="1"/>
          <p:nvPr/>
        </p:nvSpPr>
        <p:spPr>
          <a:xfrm>
            <a:off x="6299302" y="3847795"/>
            <a:ext cx="54105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Dificultades logísticas para la observación y retroalimentación docente.</a:t>
            </a:r>
            <a:endParaRPr lang="en-US" sz="1000" dirty="0"/>
          </a:p>
        </p:txBody>
      </p:sp>
      <p:pic>
        <p:nvPicPr>
          <p:cNvPr id="44" name="Image 11" descr="preencoded.png"/>
          <p:cNvPicPr>
            <a:picLocks noChangeAspect="1"/>
          </p:cNvPicPr>
          <p:nvPr/>
        </p:nvPicPr>
        <p:blipFill>
          <a:blip r:embed="rId13"/>
          <a:srcRect l="-17" r="-17"/>
          <a:stretch/>
        </p:blipFill>
        <p:spPr>
          <a:xfrm>
            <a:off x="5435194" y="4420657"/>
            <a:ext cx="6133795" cy="1199693"/>
          </a:xfrm>
          <a:prstGeom prst="rect">
            <a:avLst/>
          </a:prstGeom>
        </p:spPr>
      </p:pic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14"/>
          <a:srcRect l="-87" r="-87"/>
          <a:stretch/>
        </p:blipFill>
        <p:spPr>
          <a:xfrm>
            <a:off x="5635447" y="4791904"/>
            <a:ext cx="41148" cy="457200"/>
          </a:xfrm>
          <a:prstGeom prst="rect">
            <a:avLst/>
          </a:prstGeom>
        </p:spPr>
      </p:pic>
      <p:sp>
        <p:nvSpPr>
          <p:cNvPr id="46" name="Text 31"/>
          <p:cNvSpPr txBox="1"/>
          <p:nvPr/>
        </p:nvSpPr>
        <p:spPr>
          <a:xfrm>
            <a:off x="5828386" y="4554159"/>
            <a:ext cx="56583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68" dirty="0">
                <a:solidFill>
                  <a:srgbClr val="D8B4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REALIDAD CRÍTICA</a:t>
            </a:r>
            <a:endParaRPr lang="en-US" sz="1300" dirty="0"/>
          </a:p>
        </p:txBody>
      </p:sp>
      <p:sp>
        <p:nvSpPr>
          <p:cNvPr id="47" name="Text 32"/>
          <p:cNvSpPr txBox="1"/>
          <p:nvPr/>
        </p:nvSpPr>
        <p:spPr>
          <a:xfrm>
            <a:off x="5828386" y="4887001"/>
            <a:ext cx="561990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MX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 estudiantes solo pueden realizar su práctica docente en situaciones reales durante los períodos o semestres finales.</a:t>
            </a:r>
            <a:endParaRPr lang="en-US" sz="1500" dirty="0"/>
          </a:p>
        </p:txBody>
      </p:sp>
      <p:sp>
        <p:nvSpPr>
          <p:cNvPr id="48" name="Text 33"/>
          <p:cNvSpPr txBox="1"/>
          <p:nvPr/>
        </p:nvSpPr>
        <p:spPr>
          <a:xfrm>
            <a:off x="609905" y="6476695"/>
            <a:ext cx="9720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03 // EL RETO</a:t>
            </a:r>
            <a:endParaRPr lang="en-US" sz="900" dirty="0"/>
          </a:p>
        </p:txBody>
      </p:sp>
      <p:pic>
        <p:nvPicPr>
          <p:cNvPr id="49" name="Image 13" descr="preencoded.png"/>
          <p:cNvPicPr>
            <a:picLocks noChangeAspect="1"/>
          </p:cNvPicPr>
          <p:nvPr/>
        </p:nvPicPr>
        <p:blipFill>
          <a:blip r:embed="rId15"/>
          <a:srcRect t="-2029" b="-2029"/>
          <a:stretch/>
        </p:blipFill>
        <p:spPr>
          <a:xfrm>
            <a:off x="10943539" y="6210605"/>
            <a:ext cx="9144" cy="304495"/>
          </a:xfrm>
          <a:prstGeom prst="rect">
            <a:avLst/>
          </a:prstGeom>
        </p:spPr>
      </p:pic>
      <p:pic>
        <p:nvPicPr>
          <p:cNvPr id="52" name="Image 18" descr="preencoded.png">
            <a:extLst>
              <a:ext uri="{FF2B5EF4-FFF2-40B4-BE49-F238E27FC236}">
                <a16:creationId xmlns:a16="http://schemas.microsoft.com/office/drawing/2014/main" id="{D82D4F66-EC1D-B612-4149-965AECB4D28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87" b="186"/>
          <a:stretch/>
        </p:blipFill>
        <p:spPr>
          <a:xfrm>
            <a:off x="8469984" y="6024982"/>
            <a:ext cx="2304392" cy="632764"/>
          </a:xfrm>
          <a:prstGeom prst="rect">
            <a:avLst/>
          </a:prstGeom>
        </p:spPr>
      </p:pic>
      <p:pic>
        <p:nvPicPr>
          <p:cNvPr id="53" name="Image 19" descr="preencoded.png">
            <a:extLst>
              <a:ext uri="{FF2B5EF4-FFF2-40B4-BE49-F238E27FC236}">
                <a16:creationId xmlns:a16="http://schemas.microsoft.com/office/drawing/2014/main" id="{697F5638-080D-A7D7-BA7D-31053486463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412" b="412"/>
          <a:stretch/>
        </p:blipFill>
        <p:spPr>
          <a:xfrm>
            <a:off x="11225631" y="6103163"/>
            <a:ext cx="504749" cy="476402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EC4485F-3DC4-EA78-0467-66B511ED3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9" y="-133350"/>
            <a:ext cx="12344398" cy="69913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0FA13F5-27D2-D953-3FF4-72148749C08F}"/>
              </a:ext>
            </a:extLst>
          </p:cNvPr>
          <p:cNvSpPr/>
          <p:nvPr/>
        </p:nvSpPr>
        <p:spPr>
          <a:xfrm>
            <a:off x="-152399" y="-133350"/>
            <a:ext cx="12344399" cy="6991350"/>
          </a:xfrm>
          <a:prstGeom prst="rect">
            <a:avLst/>
          </a:prstGeom>
          <a:solidFill>
            <a:srgbClr val="060B1F">
              <a:alpha val="87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Shape 23">
            <a:extLst>
              <a:ext uri="{FF2B5EF4-FFF2-40B4-BE49-F238E27FC236}">
                <a16:creationId xmlns:a16="http://schemas.microsoft.com/office/drawing/2014/main" id="{EEA360A8-1AD5-DEC3-7E16-82543345D894}"/>
              </a:ext>
            </a:extLst>
          </p:cNvPr>
          <p:cNvSpPr/>
          <p:nvPr/>
        </p:nvSpPr>
        <p:spPr>
          <a:xfrm>
            <a:off x="609903" y="452171"/>
            <a:ext cx="886054" cy="247802"/>
          </a:xfrm>
          <a:prstGeom prst="roundRect">
            <a:avLst>
              <a:gd name="adj" fmla="val 113540"/>
            </a:avLst>
          </a:prstGeom>
          <a:solidFill>
            <a:srgbClr val="731991">
              <a:alpha val="40000"/>
            </a:srgbClr>
          </a:solidFill>
          <a:ln w="12700">
            <a:solidFill>
              <a:srgbClr val="73199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9" name="Image 13" descr="preencoded.png">
            <a:extLst>
              <a:ext uri="{FF2B5EF4-FFF2-40B4-BE49-F238E27FC236}">
                <a16:creationId xmlns:a16="http://schemas.microsoft.com/office/drawing/2014/main" id="{658FFDE8-0BBE-B933-4BBE-23F2140688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111" r="-2111"/>
          <a:stretch/>
        </p:blipFill>
        <p:spPr>
          <a:xfrm>
            <a:off x="1605686" y="576072"/>
            <a:ext cx="609905" cy="9144"/>
          </a:xfrm>
          <a:prstGeom prst="rect">
            <a:avLst/>
          </a:prstGeom>
        </p:spPr>
      </p:pic>
      <p:sp>
        <p:nvSpPr>
          <p:cNvPr id="10" name="Text 25">
            <a:extLst>
              <a:ext uri="{FF2B5EF4-FFF2-40B4-BE49-F238E27FC236}">
                <a16:creationId xmlns:a16="http://schemas.microsoft.com/office/drawing/2014/main" id="{4D89E595-FE8B-7CED-7DA8-7798D345C698}"/>
              </a:ext>
            </a:extLst>
          </p:cNvPr>
          <p:cNvSpPr txBox="1"/>
          <p:nvPr/>
        </p:nvSpPr>
        <p:spPr>
          <a:xfrm>
            <a:off x="497938" y="808292"/>
            <a:ext cx="5098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LA </a:t>
            </a:r>
            <a:r>
              <a:rPr lang="en-US" sz="3600" b="1" kern="0" spc="-90" dirty="0">
                <a:solidFill>
                  <a:srgbClr val="A78BF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</a:t>
            </a: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3600" dirty="0"/>
          </a:p>
        </p:txBody>
      </p:sp>
      <p:sp>
        <p:nvSpPr>
          <p:cNvPr id="8" name="Text 24">
            <a:extLst>
              <a:ext uri="{FF2B5EF4-FFF2-40B4-BE49-F238E27FC236}">
                <a16:creationId xmlns:a16="http://schemas.microsoft.com/office/drawing/2014/main" id="{45C5596F-3E59-7544-B8BB-066A6965F89C}"/>
              </a:ext>
            </a:extLst>
          </p:cNvPr>
          <p:cNvSpPr txBox="1"/>
          <p:nvPr/>
        </p:nvSpPr>
        <p:spPr>
          <a:xfrm>
            <a:off x="734263" y="461315"/>
            <a:ext cx="761694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DDD6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La idea</a:t>
            </a:r>
            <a:endParaRPr lang="en-US" sz="900" dirty="0"/>
          </a:p>
        </p:txBody>
      </p:sp>
      <p:pic>
        <p:nvPicPr>
          <p:cNvPr id="15" name="Image 9" descr="preencoded.png">
            <a:extLst>
              <a:ext uri="{FF2B5EF4-FFF2-40B4-BE49-F238E27FC236}">
                <a16:creationId xmlns:a16="http://schemas.microsoft.com/office/drawing/2014/main" id="{C683FB91-587F-1769-EEE7-BDAFDC5EF8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3" b="-3"/>
          <a:stretch/>
        </p:blipFill>
        <p:spPr>
          <a:xfrm>
            <a:off x="251816" y="1533016"/>
            <a:ext cx="5271310" cy="4500491"/>
          </a:xfrm>
          <a:prstGeom prst="rect">
            <a:avLst/>
          </a:prstGeom>
        </p:spPr>
      </p:pic>
      <p:sp>
        <p:nvSpPr>
          <p:cNvPr id="16" name="Shape 20">
            <a:extLst>
              <a:ext uri="{FF2B5EF4-FFF2-40B4-BE49-F238E27FC236}">
                <a16:creationId xmlns:a16="http://schemas.microsoft.com/office/drawing/2014/main" id="{011A7E87-7DC9-1E35-09EA-77F71A14D572}"/>
              </a:ext>
            </a:extLst>
          </p:cNvPr>
          <p:cNvSpPr/>
          <p:nvPr/>
        </p:nvSpPr>
        <p:spPr>
          <a:xfrm>
            <a:off x="251815" y="1533016"/>
            <a:ext cx="45719" cy="4468090"/>
          </a:xfrm>
          <a:prstGeom prst="rect">
            <a:avLst/>
          </a:prstGeom>
          <a:solidFill>
            <a:srgbClr val="731991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12700" dir="16200000" algn="bl" rotWithShape="0">
              <a:srgbClr val="731991">
                <a:alpha val="100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17" name="Image 16" descr="preencoded.png">
            <a:extLst>
              <a:ext uri="{FF2B5EF4-FFF2-40B4-BE49-F238E27FC236}">
                <a16:creationId xmlns:a16="http://schemas.microsoft.com/office/drawing/2014/main" id="{3E3D25B2-E8FD-DEBC-2182-AE58AFEBEE4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5946" y="1719473"/>
            <a:ext cx="953913" cy="983199"/>
          </a:xfrm>
          <a:prstGeom prst="rect">
            <a:avLst/>
          </a:prstGeom>
        </p:spPr>
      </p:pic>
      <p:pic>
        <p:nvPicPr>
          <p:cNvPr id="18" name="Image 17" descr="preencoded.png">
            <a:extLst>
              <a:ext uri="{FF2B5EF4-FFF2-40B4-BE49-F238E27FC236}">
                <a16:creationId xmlns:a16="http://schemas.microsoft.com/office/drawing/2014/main" id="{405A2E5F-2F2F-8621-015A-5F081B94BC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9904" b="-9904"/>
          <a:stretch/>
        </p:blipFill>
        <p:spPr>
          <a:xfrm>
            <a:off x="734263" y="1818919"/>
            <a:ext cx="696383" cy="776430"/>
          </a:xfrm>
          <a:prstGeom prst="rect">
            <a:avLst/>
          </a:prstGeom>
        </p:spPr>
      </p:pic>
      <p:sp>
        <p:nvSpPr>
          <p:cNvPr id="19" name="Text 24">
            <a:extLst>
              <a:ext uri="{FF2B5EF4-FFF2-40B4-BE49-F238E27FC236}">
                <a16:creationId xmlns:a16="http://schemas.microsoft.com/office/drawing/2014/main" id="{72632F2A-1F70-50B7-0B29-56A948E8F1AA}"/>
              </a:ext>
            </a:extLst>
          </p:cNvPr>
          <p:cNvSpPr txBox="1"/>
          <p:nvPr/>
        </p:nvSpPr>
        <p:spPr>
          <a:xfrm>
            <a:off x="1228748" y="3071488"/>
            <a:ext cx="3363163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Equivocarse</a:t>
            </a: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4000" b="1" dirty="0" err="1">
                <a:solidFill>
                  <a:srgbClr val="D8B4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también</a:t>
            </a:r>
            <a:r>
              <a:rPr lang="en-US" sz="4000" b="1" dirty="0">
                <a:solidFill>
                  <a:srgbClr val="D8B4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es </a:t>
            </a:r>
            <a:r>
              <a:rPr lang="en-US" sz="4000" b="1" dirty="0" err="1">
                <a:solidFill>
                  <a:srgbClr val="D8B4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aprender</a:t>
            </a:r>
            <a:endParaRPr lang="en-US" sz="4000" dirty="0"/>
          </a:p>
        </p:txBody>
      </p:sp>
      <p:sp>
        <p:nvSpPr>
          <p:cNvPr id="24" name="Shape 34">
            <a:extLst>
              <a:ext uri="{FF2B5EF4-FFF2-40B4-BE49-F238E27FC236}">
                <a16:creationId xmlns:a16="http://schemas.microsoft.com/office/drawing/2014/main" id="{6C8E7DE0-A5C3-7E23-5FCC-FCD2CD534D04}"/>
              </a:ext>
            </a:extLst>
          </p:cNvPr>
          <p:cNvSpPr/>
          <p:nvPr/>
        </p:nvSpPr>
        <p:spPr>
          <a:xfrm>
            <a:off x="497938" y="4979150"/>
            <a:ext cx="4771921" cy="501546"/>
          </a:xfrm>
          <a:prstGeom prst="roundRect">
            <a:avLst>
              <a:gd name="adj" fmla="val 64000"/>
            </a:avLst>
          </a:prstGeom>
          <a:solidFill>
            <a:srgbClr val="1E3A8A">
              <a:alpha val="20000"/>
            </a:srgbClr>
          </a:solidFill>
          <a:ln/>
        </p:spPr>
        <p:txBody>
          <a:bodyPr/>
          <a:lstStyle/>
          <a:p>
            <a:endParaRPr lang="es-CO" dirty="0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8D089363-A4EC-823B-F970-5F61AA7E4F84}"/>
              </a:ext>
            </a:extLst>
          </p:cNvPr>
          <p:cNvSpPr txBox="1"/>
          <p:nvPr/>
        </p:nvSpPr>
        <p:spPr>
          <a:xfrm>
            <a:off x="734263" y="5096420"/>
            <a:ext cx="40581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</a:rPr>
              <a:t>El error es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</a:rPr>
              <a:t>parte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</a:rPr>
              <a:t> natural del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</a:rPr>
              <a:t>proceso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</a:rPr>
              <a:t> de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</a:rPr>
              <a:t>aprendizaje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</a:rPr>
              <a:t>docente</a:t>
            </a:r>
            <a:endParaRPr lang="en-US" sz="1300" dirty="0"/>
          </a:p>
        </p:txBody>
      </p:sp>
      <p:sp>
        <p:nvSpPr>
          <p:cNvPr id="25" name="Shape 5">
            <a:extLst>
              <a:ext uri="{FF2B5EF4-FFF2-40B4-BE49-F238E27FC236}">
                <a16:creationId xmlns:a16="http://schemas.microsoft.com/office/drawing/2014/main" id="{EB53CD8E-0798-768C-B754-6D0D31132422}"/>
              </a:ext>
            </a:extLst>
          </p:cNvPr>
          <p:cNvSpPr/>
          <p:nvPr/>
        </p:nvSpPr>
        <p:spPr>
          <a:xfrm>
            <a:off x="6337989" y="1474812"/>
            <a:ext cx="5579879" cy="4468089"/>
          </a:xfrm>
          <a:prstGeom prst="roundRect">
            <a:avLst>
              <a:gd name="adj" fmla="val 9804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8B69786D-0063-070A-4415-8D459562156C}"/>
              </a:ext>
            </a:extLst>
          </p:cNvPr>
          <p:cNvSpPr/>
          <p:nvPr/>
        </p:nvSpPr>
        <p:spPr>
          <a:xfrm>
            <a:off x="6337988" y="1723065"/>
            <a:ext cx="45719" cy="3960000"/>
          </a:xfrm>
          <a:prstGeom prst="rect">
            <a:avLst/>
          </a:prstGeom>
          <a:solidFill>
            <a:srgbClr val="2562E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12700" dir="16200000" algn="bl" rotWithShape="0">
              <a:srgbClr val="00B0F0"/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63A4B3DE-D188-B996-749F-783ED698162C}"/>
              </a:ext>
            </a:extLst>
          </p:cNvPr>
          <p:cNvSpPr txBox="1"/>
          <p:nvPr/>
        </p:nvSpPr>
        <p:spPr>
          <a:xfrm>
            <a:off x="6515883" y="2764380"/>
            <a:ext cx="5269808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Pero…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¿Y </a:t>
            </a:r>
            <a:r>
              <a:rPr lang="en-US" sz="4000" b="1" dirty="0" err="1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</a:t>
            </a:r>
            <a:r>
              <a:rPr lang="en-US" sz="4000" b="1" dirty="0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4000" b="1" dirty="0" err="1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pudiéramos</a:t>
            </a:r>
            <a:r>
              <a:rPr lang="en-US" sz="4000" b="1" dirty="0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4000" b="1" dirty="0" err="1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hacerlo</a:t>
            </a:r>
            <a:r>
              <a:rPr lang="en-US" sz="4000" b="1" dirty="0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sin </a:t>
            </a:r>
            <a:r>
              <a:rPr lang="en-US" sz="4000" b="1" dirty="0" err="1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riesgo</a:t>
            </a:r>
            <a:r>
              <a:rPr lang="en-US" sz="4000" b="1" dirty="0">
                <a:solidFill>
                  <a:srgbClr val="386E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 </a:t>
            </a:r>
            <a:endParaRPr lang="en-US" sz="4000" dirty="0">
              <a:solidFill>
                <a:srgbClr val="386ED0"/>
              </a:solidFill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D13C9C5A-8BD0-DF4E-A3A6-5B4E6AA3DA32}"/>
              </a:ext>
            </a:extLst>
          </p:cNvPr>
          <p:cNvSpPr txBox="1"/>
          <p:nvPr/>
        </p:nvSpPr>
        <p:spPr>
          <a:xfrm>
            <a:off x="8691181" y="4163670"/>
            <a:ext cx="1964596" cy="267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Práctica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segura</a:t>
            </a:r>
            <a:endParaRPr lang="en-US" sz="1300" dirty="0"/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760E8E8C-6A7F-8FAE-0DB5-3D70434BC7CC}"/>
              </a:ext>
            </a:extLst>
          </p:cNvPr>
          <p:cNvSpPr txBox="1"/>
          <p:nvPr/>
        </p:nvSpPr>
        <p:spPr>
          <a:xfrm>
            <a:off x="8691181" y="4755078"/>
            <a:ext cx="2507205" cy="267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consecuencias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reales</a:t>
            </a:r>
            <a:endParaRPr lang="en-US" sz="1300" dirty="0"/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0B4AC2A6-155F-A6BB-06F7-4EBFF742EF5A}"/>
              </a:ext>
            </a:extLst>
          </p:cNvPr>
          <p:cNvSpPr txBox="1"/>
          <p:nvPr/>
        </p:nvSpPr>
        <p:spPr>
          <a:xfrm>
            <a:off x="8673700" y="5324085"/>
            <a:ext cx="2677182" cy="267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Retroalimentación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inmediata</a:t>
            </a:r>
            <a:endParaRPr lang="en-US" sz="1300" dirty="0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C18CA560-E547-58D9-F39E-89E5699FFC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5427" y="4099529"/>
            <a:ext cx="396000" cy="396000"/>
          </a:xfrm>
          <a:prstGeom prst="rect">
            <a:avLst/>
          </a:prstGeom>
          <a:effectLst>
            <a:outerShdw blurRad="213031" dist="50800" dir="5400000" sx="88000" sy="88000" algn="ctr" rotWithShape="0">
              <a:srgbClr val="386ED0"/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BF9C7077-EE5A-6FBA-FF1A-875A292BA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5427" y="5259944"/>
            <a:ext cx="396000" cy="396000"/>
          </a:xfrm>
          <a:prstGeom prst="rect">
            <a:avLst/>
          </a:prstGeom>
          <a:effectLst>
            <a:outerShdw blurRad="213031" dist="50800" dir="5400000" sx="88000" sy="88000" algn="ctr" rotWithShape="0">
              <a:srgbClr val="386ED0"/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243A514-50DB-E784-E635-2944F002AE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8985" y="4679737"/>
            <a:ext cx="396000" cy="396000"/>
          </a:xfrm>
          <a:prstGeom prst="rect">
            <a:avLst/>
          </a:prstGeom>
          <a:effectLst>
            <a:outerShdw blurRad="213031" dist="50800" dir="5400000" sx="88000" sy="88000" algn="ctr" rotWithShape="0">
              <a:srgbClr val="386ED0"/>
            </a:outerShdw>
          </a:effectLst>
        </p:spPr>
      </p:pic>
    </p:spTree>
    <p:extLst>
      <p:ext uri="{BB962C8B-B14F-4D97-AF65-F5344CB8AC3E}">
        <p14:creationId xmlns:p14="http://schemas.microsoft.com/office/powerpoint/2010/main" val="2172215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 txBox="1"/>
          <p:nvPr/>
        </p:nvSpPr>
        <p:spPr>
          <a:xfrm>
            <a:off x="1615203" y="5461712"/>
            <a:ext cx="15243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78BFA">
                    <a:alpha val="6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AI INTEGRATION MODULE</a:t>
            </a:r>
            <a:endParaRPr lang="en-US" sz="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rcRect t="-4" b="-4"/>
          <a:stretch/>
        </p:blipFill>
        <p:spPr>
          <a:xfrm>
            <a:off x="5051975" y="1347826"/>
            <a:ext cx="6858000" cy="4448556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1800454" y="2657246"/>
            <a:ext cx="75895" cy="75895"/>
          </a:xfrm>
          <a:prstGeom prst="ellipse">
            <a:avLst/>
          </a:prstGeom>
          <a:solidFill>
            <a:srgbClr val="73199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Shape 6"/>
          <p:cNvSpPr/>
          <p:nvPr/>
        </p:nvSpPr>
        <p:spPr>
          <a:xfrm>
            <a:off x="3000146" y="3857854"/>
            <a:ext cx="75895" cy="75895"/>
          </a:xfrm>
          <a:prstGeom prst="ellipse">
            <a:avLst/>
          </a:prstGeom>
          <a:solidFill>
            <a:srgbClr val="73199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4" name="Shape 7"/>
          <p:cNvSpPr/>
          <p:nvPr/>
        </p:nvSpPr>
        <p:spPr>
          <a:xfrm>
            <a:off x="5051975" y="1347826"/>
            <a:ext cx="190195" cy="19202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5" name="Shape 8"/>
          <p:cNvSpPr/>
          <p:nvPr/>
        </p:nvSpPr>
        <p:spPr>
          <a:xfrm>
            <a:off x="5051975" y="1347826"/>
            <a:ext cx="19202" cy="190195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6" name="Shape 9"/>
          <p:cNvSpPr/>
          <p:nvPr/>
        </p:nvSpPr>
        <p:spPr>
          <a:xfrm>
            <a:off x="11718865" y="1347826"/>
            <a:ext cx="190195" cy="19202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7" name="Shape 10"/>
          <p:cNvSpPr/>
          <p:nvPr/>
        </p:nvSpPr>
        <p:spPr>
          <a:xfrm>
            <a:off x="11890772" y="1347826"/>
            <a:ext cx="19202" cy="190195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8" name="Shape 11"/>
          <p:cNvSpPr/>
          <p:nvPr/>
        </p:nvSpPr>
        <p:spPr>
          <a:xfrm>
            <a:off x="5051975" y="5776265"/>
            <a:ext cx="190195" cy="19202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9" name="Shape 12"/>
          <p:cNvSpPr/>
          <p:nvPr/>
        </p:nvSpPr>
        <p:spPr>
          <a:xfrm>
            <a:off x="5051975" y="5605273"/>
            <a:ext cx="19202" cy="190195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0" name="Shape 13"/>
          <p:cNvSpPr/>
          <p:nvPr/>
        </p:nvSpPr>
        <p:spPr>
          <a:xfrm>
            <a:off x="11718865" y="5776265"/>
            <a:ext cx="190195" cy="19202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1" name="Shape 14"/>
          <p:cNvSpPr/>
          <p:nvPr/>
        </p:nvSpPr>
        <p:spPr>
          <a:xfrm>
            <a:off x="11890772" y="5605273"/>
            <a:ext cx="19202" cy="190195"/>
          </a:xfrm>
          <a:prstGeom prst="rect">
            <a:avLst/>
          </a:prstGeom>
          <a:solidFill>
            <a:srgbClr val="731991"/>
          </a:solidFill>
          <a:ln w="12700">
            <a:solidFill>
              <a:srgbClr val="73199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4"/>
          <a:srcRect t="-4786" b="-4786"/>
          <a:stretch/>
        </p:blipFill>
        <p:spPr>
          <a:xfrm>
            <a:off x="5213824" y="1432865"/>
            <a:ext cx="304495" cy="381305"/>
          </a:xfrm>
          <a:prstGeom prst="rect">
            <a:avLst/>
          </a:prstGeom>
        </p:spPr>
      </p:pic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5"/>
          <a:srcRect l="-2089" r="-2089"/>
          <a:stretch/>
        </p:blipFill>
        <p:spPr>
          <a:xfrm>
            <a:off x="5365614" y="3452775"/>
            <a:ext cx="6229807" cy="9144"/>
          </a:xfrm>
          <a:prstGeom prst="rect">
            <a:avLst/>
          </a:prstGeom>
        </p:spPr>
      </p:pic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6"/>
          <a:srcRect t="-420" b="-420"/>
          <a:stretch/>
        </p:blipFill>
        <p:spPr>
          <a:xfrm>
            <a:off x="8099670" y="3438145"/>
            <a:ext cx="761695" cy="38405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5365614" y="3767329"/>
            <a:ext cx="6229807" cy="780898"/>
          </a:xfrm>
          <a:prstGeom prst="roundRect">
            <a:avLst>
              <a:gd name="adj" fmla="val 34272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8377" y="4005073"/>
            <a:ext cx="304495" cy="304495"/>
          </a:xfrm>
          <a:prstGeom prst="rect">
            <a:avLst/>
          </a:prstGeom>
        </p:spPr>
      </p:pic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8"/>
          <a:srcRect t="-1100" b="-1100"/>
          <a:stretch/>
        </p:blipFill>
        <p:spPr>
          <a:xfrm>
            <a:off x="5623475" y="4091026"/>
            <a:ext cx="114300" cy="133502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5985577" y="3929177"/>
            <a:ext cx="35058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Integrado en cursos reales</a:t>
            </a:r>
            <a:endParaRPr lang="en-US" sz="1300" dirty="0"/>
          </a:p>
        </p:txBody>
      </p:sp>
      <p:sp>
        <p:nvSpPr>
          <p:cNvPr id="29" name="Text 17"/>
          <p:cNvSpPr txBox="1"/>
          <p:nvPr/>
        </p:nvSpPr>
        <p:spPr>
          <a:xfrm>
            <a:off x="5985577" y="4195268"/>
            <a:ext cx="401421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Parte fundamental del currículo académico actual.</a:t>
            </a:r>
            <a:endParaRPr lang="en-US" sz="1000" dirty="0"/>
          </a:p>
        </p:txBody>
      </p:sp>
      <p:sp>
        <p:nvSpPr>
          <p:cNvPr id="30" name="Shape 18"/>
          <p:cNvSpPr/>
          <p:nvPr/>
        </p:nvSpPr>
        <p:spPr>
          <a:xfrm>
            <a:off x="5365614" y="4700017"/>
            <a:ext cx="6229807" cy="780898"/>
          </a:xfrm>
          <a:prstGeom prst="roundRect">
            <a:avLst>
              <a:gd name="adj" fmla="val 34272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8377" y="4938675"/>
            <a:ext cx="304495" cy="304495"/>
          </a:xfrm>
          <a:prstGeom prst="rect">
            <a:avLst/>
          </a:prstGeom>
        </p:spPr>
      </p:pic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9"/>
          <a:srcRect t="-1100" b="-1100"/>
          <a:stretch/>
        </p:blipFill>
        <p:spPr>
          <a:xfrm>
            <a:off x="5623475" y="5024629"/>
            <a:ext cx="114300" cy="133502"/>
          </a:xfrm>
          <a:prstGeom prst="rect">
            <a:avLst/>
          </a:prstGeom>
        </p:spPr>
      </p:pic>
      <p:sp>
        <p:nvSpPr>
          <p:cNvPr id="33" name="Text 19"/>
          <p:cNvSpPr txBox="1"/>
          <p:nvPr/>
        </p:nvSpPr>
        <p:spPr>
          <a:xfrm>
            <a:off x="5985577" y="4861865"/>
            <a:ext cx="40389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Implementación activa</a:t>
            </a:r>
            <a:endParaRPr lang="en-US" sz="1300" dirty="0"/>
          </a:p>
        </p:txBody>
      </p:sp>
      <p:sp>
        <p:nvSpPr>
          <p:cNvPr id="34" name="Text 20"/>
          <p:cNvSpPr txBox="1"/>
          <p:nvPr/>
        </p:nvSpPr>
        <p:spPr>
          <a:xfrm>
            <a:off x="5985577" y="5128870"/>
            <a:ext cx="46104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Operando exitosamente en modalidad virtual y a distancia.</a:t>
            </a:r>
            <a:endParaRPr lang="en-US" sz="1000" dirty="0"/>
          </a:p>
        </p:txBody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0524659" y="5500117"/>
            <a:ext cx="114300" cy="114300"/>
          </a:xfrm>
          <a:prstGeom prst="rect">
            <a:avLst/>
          </a:prstGeom>
        </p:spPr>
      </p:pic>
      <p:sp>
        <p:nvSpPr>
          <p:cNvPr id="36" name="Text 21"/>
          <p:cNvSpPr txBox="1"/>
          <p:nvPr/>
        </p:nvSpPr>
        <p:spPr>
          <a:xfrm>
            <a:off x="10714854" y="5481829"/>
            <a:ext cx="114482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78BFA">
                    <a:alpha val="50000"/>
                  </a:srgbClr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CONECTIVIDAD TOTAL</a:t>
            </a:r>
            <a:endParaRPr lang="en-US" sz="900" dirty="0"/>
          </a:p>
        </p:txBody>
      </p:sp>
      <p:sp>
        <p:nvSpPr>
          <p:cNvPr id="37" name="Text 22"/>
          <p:cNvSpPr txBox="1"/>
          <p:nvPr/>
        </p:nvSpPr>
        <p:spPr>
          <a:xfrm>
            <a:off x="5365614" y="1661465"/>
            <a:ext cx="6315761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Simulador de práctica docente mediado por </a:t>
            </a:r>
            <a:r>
              <a:rPr lang="en-US" sz="1800" b="1" dirty="0">
                <a:solidFill>
                  <a:srgbClr val="D8B4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inteligencia artificial</a:t>
            </a:r>
            <a:r>
              <a:rPr lang="en-US" sz="18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que articula tecnología, pedagogía y equidad en la formación de futuros docentes. </a:t>
            </a:r>
            <a:endParaRPr lang="en-US" sz="1800" dirty="0"/>
          </a:p>
        </p:txBody>
      </p:sp>
      <p:sp>
        <p:nvSpPr>
          <p:cNvPr id="38" name="Shape 23"/>
          <p:cNvSpPr/>
          <p:nvPr/>
        </p:nvSpPr>
        <p:spPr>
          <a:xfrm>
            <a:off x="609905" y="457200"/>
            <a:ext cx="886054" cy="247802"/>
          </a:xfrm>
          <a:prstGeom prst="roundRect">
            <a:avLst>
              <a:gd name="adj" fmla="val 113540"/>
            </a:avLst>
          </a:prstGeom>
          <a:solidFill>
            <a:srgbClr val="386ED0">
              <a:alpha val="40000"/>
            </a:srgbClr>
          </a:solidFill>
          <a:ln w="12700">
            <a:solidFill>
              <a:srgbClr val="2562E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9" name="Text 24"/>
          <p:cNvSpPr txBox="1"/>
          <p:nvPr/>
        </p:nvSpPr>
        <p:spPr>
          <a:xfrm>
            <a:off x="609905" y="447860"/>
            <a:ext cx="943661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DDD6FE"/>
                </a:solidFill>
                <a:latin typeface="Rajdhani" pitchFamily="34" charset="0"/>
                <a:ea typeface="Rajdhani" pitchFamily="34" charset="-122"/>
              </a:rPr>
              <a:t>La idea </a:t>
            </a:r>
            <a:endParaRPr lang="en-US" sz="900" dirty="0"/>
          </a:p>
        </p:txBody>
      </p:sp>
      <p:pic>
        <p:nvPicPr>
          <p:cNvPr id="40" name="Image 13" descr="preencoded.png"/>
          <p:cNvPicPr>
            <a:picLocks noChangeAspect="1"/>
          </p:cNvPicPr>
          <p:nvPr/>
        </p:nvPicPr>
        <p:blipFill>
          <a:blip r:embed="rId11"/>
          <a:srcRect l="-2111" r="-2111"/>
          <a:stretch/>
        </p:blipFill>
        <p:spPr>
          <a:xfrm>
            <a:off x="1605686" y="576072"/>
            <a:ext cx="609905" cy="9144"/>
          </a:xfrm>
          <a:prstGeom prst="rect">
            <a:avLst/>
          </a:prstGeom>
        </p:spPr>
      </p:pic>
      <p:sp>
        <p:nvSpPr>
          <p:cNvPr id="41" name="Text 25"/>
          <p:cNvSpPr txBox="1"/>
          <p:nvPr/>
        </p:nvSpPr>
        <p:spPr>
          <a:xfrm>
            <a:off x="609905" y="780898"/>
            <a:ext cx="5098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</a:t>
            </a:r>
            <a:r>
              <a:rPr lang="en-US" sz="3600" b="1" kern="0" spc="-90" dirty="0">
                <a:solidFill>
                  <a:srgbClr val="2562E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CLASSLAB</a:t>
            </a: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3600" dirty="0"/>
          </a:p>
        </p:txBody>
      </p:sp>
      <p:sp>
        <p:nvSpPr>
          <p:cNvPr id="42" name="Shape 26"/>
          <p:cNvSpPr/>
          <p:nvPr/>
        </p:nvSpPr>
        <p:spPr>
          <a:xfrm>
            <a:off x="609905" y="6314846"/>
            <a:ext cx="10972800" cy="9144"/>
          </a:xfrm>
          <a:prstGeom prst="rect">
            <a:avLst/>
          </a:prstGeom>
          <a:solidFill>
            <a:srgbClr val="1F2937">
              <a:alpha val="50000"/>
            </a:srgbClr>
          </a:solidFill>
          <a:ln w="12700">
            <a:solidFill>
              <a:srgbClr val="1F293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43" name="Text 27"/>
          <p:cNvSpPr txBox="1"/>
          <p:nvPr/>
        </p:nvSpPr>
        <p:spPr>
          <a:xfrm>
            <a:off x="609905" y="6476695"/>
            <a:ext cx="11814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05 // DEFINICIÓN</a:t>
            </a:r>
            <a:endParaRPr lang="en-US" sz="900" dirty="0"/>
          </a:p>
        </p:txBody>
      </p:sp>
      <p:pic>
        <p:nvPicPr>
          <p:cNvPr id="44" name="Image 14" descr="preencoded.png"/>
          <p:cNvPicPr>
            <a:picLocks noChangeAspect="1"/>
          </p:cNvPicPr>
          <p:nvPr/>
        </p:nvPicPr>
        <p:blipFill>
          <a:blip r:embed="rId12"/>
          <a:srcRect t="-2029" b="-2029"/>
          <a:stretch/>
        </p:blipFill>
        <p:spPr>
          <a:xfrm>
            <a:off x="10863986" y="6248095"/>
            <a:ext cx="9144" cy="304495"/>
          </a:xfrm>
          <a:prstGeom prst="rect">
            <a:avLst/>
          </a:prstGeom>
        </p:spPr>
      </p:pic>
      <p:pic>
        <p:nvPicPr>
          <p:cNvPr id="47" name="Image 18" descr="preencoded.png">
            <a:extLst>
              <a:ext uri="{FF2B5EF4-FFF2-40B4-BE49-F238E27FC236}">
                <a16:creationId xmlns:a16="http://schemas.microsoft.com/office/drawing/2014/main" id="{01A16F87-7F55-753F-488F-84BF187B262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87" b="186"/>
          <a:stretch/>
        </p:blipFill>
        <p:spPr>
          <a:xfrm>
            <a:off x="8469984" y="6024982"/>
            <a:ext cx="2304392" cy="632764"/>
          </a:xfrm>
          <a:prstGeom prst="rect">
            <a:avLst/>
          </a:prstGeom>
        </p:spPr>
      </p:pic>
      <p:pic>
        <p:nvPicPr>
          <p:cNvPr id="48" name="Image 19" descr="preencoded.png">
            <a:extLst>
              <a:ext uri="{FF2B5EF4-FFF2-40B4-BE49-F238E27FC236}">
                <a16:creationId xmlns:a16="http://schemas.microsoft.com/office/drawing/2014/main" id="{3E12EF05-B890-AE29-8F98-1195C5C1725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412" b="412"/>
          <a:stretch/>
        </p:blipFill>
        <p:spPr>
          <a:xfrm>
            <a:off x="11225631" y="6103163"/>
            <a:ext cx="504749" cy="47640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571DE94-1BEA-C433-0900-F6794D1613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8" y="1944198"/>
            <a:ext cx="4598835" cy="309565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 animBg="1"/>
      <p:bldP spid="29" grpId="0" animBg="1"/>
      <p:bldP spid="33" grpId="0" animBg="1"/>
      <p:bldP spid="34" grpId="0" animBg="1"/>
      <p:bldP spid="36" grpId="0" animBg="1"/>
      <p:bldP spid="37" grpId="0" animBg="1"/>
      <p:bldP spid="39" grpId="0" animBg="1"/>
      <p:bldP spid="41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450" b="-450"/>
          <a:stretch/>
        </p:blipFill>
        <p:spPr>
          <a:xfrm>
            <a:off x="609905" y="511571"/>
            <a:ext cx="304495" cy="38405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990295" y="416473"/>
            <a:ext cx="15151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0A5FA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Modelo Educativo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609904" y="720968"/>
            <a:ext cx="6530645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FUNDAMENTO 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2562E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PEDAGÓGICO / </a:t>
            </a:r>
            <a:r>
              <a:rPr lang="en-US" sz="2700" b="1" dirty="0" err="1">
                <a:solidFill>
                  <a:srgbClr val="2562E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Investigativo</a:t>
            </a:r>
            <a:r>
              <a:rPr lang="en-US" sz="2700" b="1" dirty="0">
                <a:solidFill>
                  <a:srgbClr val="2562E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2700" dirty="0">
              <a:solidFill>
                <a:srgbClr val="2562EC"/>
              </a:solidFill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609905" y="1654571"/>
            <a:ext cx="39822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Sinergia entre contexto y tecnología</a:t>
            </a:r>
            <a:endParaRPr lang="en-US" sz="1300" dirty="0"/>
          </a:p>
        </p:txBody>
      </p:sp>
      <p:sp>
        <p:nvSpPr>
          <p:cNvPr id="11" name="Shape 5"/>
          <p:cNvSpPr/>
          <p:nvPr/>
        </p:nvSpPr>
        <p:spPr>
          <a:xfrm>
            <a:off x="609905" y="2226071"/>
            <a:ext cx="3866998" cy="1686154"/>
          </a:xfrm>
          <a:prstGeom prst="roundRect">
            <a:avLst>
              <a:gd name="adj" fmla="val 9804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Shape 6"/>
          <p:cNvSpPr/>
          <p:nvPr/>
        </p:nvSpPr>
        <p:spPr>
          <a:xfrm>
            <a:off x="847649" y="2464729"/>
            <a:ext cx="256946" cy="457200"/>
          </a:xfrm>
          <a:prstGeom prst="roundRect">
            <a:avLst>
              <a:gd name="adj" fmla="val 210887"/>
            </a:avLst>
          </a:prstGeom>
          <a:solidFill>
            <a:srgbClr val="1E3A8A">
              <a:alpha val="30000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7707" y="2598231"/>
            <a:ext cx="237744" cy="19019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257300" y="2464729"/>
            <a:ext cx="30961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BEA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Aprendizaje Situado</a:t>
            </a:r>
            <a:endParaRPr lang="en-US" sz="1300" dirty="0"/>
          </a:p>
        </p:txBody>
      </p:sp>
      <p:sp>
        <p:nvSpPr>
          <p:cNvPr id="15" name="Text 8"/>
          <p:cNvSpPr txBox="1"/>
          <p:nvPr/>
        </p:nvSpPr>
        <p:spPr>
          <a:xfrm>
            <a:off x="1257300" y="2807629"/>
            <a:ext cx="3057754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El conocimiento se construye de manera efectiva solo cuando se interactúa con </a:t>
            </a:r>
            <a:r>
              <a:rPr lang="en-US" sz="1000" b="1" dirty="0">
                <a:solidFill>
                  <a:srgbClr val="BFDB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situaciones auténticas</a:t>
            </a: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 contextos reales de aula. </a:t>
            </a:r>
            <a:endParaRPr lang="en-US" sz="10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l="-398" r="-398"/>
          <a:stretch/>
        </p:blipFill>
        <p:spPr>
          <a:xfrm>
            <a:off x="619049" y="2236129"/>
            <a:ext cx="38405" cy="1666951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609905" y="4140824"/>
            <a:ext cx="3866998" cy="1476756"/>
          </a:xfrm>
          <a:prstGeom prst="roundRect">
            <a:avLst>
              <a:gd name="adj" fmla="val 12783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8" name="Shape 10"/>
          <p:cNvSpPr/>
          <p:nvPr/>
        </p:nvSpPr>
        <p:spPr>
          <a:xfrm>
            <a:off x="847649" y="4378568"/>
            <a:ext cx="209398" cy="457200"/>
          </a:xfrm>
          <a:prstGeom prst="roundRect">
            <a:avLst>
              <a:gd name="adj" fmla="val 317586"/>
            </a:avLst>
          </a:prstGeom>
          <a:solidFill>
            <a:srgbClr val="4C1D95">
              <a:alpha val="30000"/>
            </a:srgbClr>
          </a:solidFill>
          <a:ln w="12700">
            <a:solidFill>
              <a:srgbClr val="73199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57707" y="4512071"/>
            <a:ext cx="190195" cy="190195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1209751" y="4378568"/>
            <a:ext cx="31437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DE9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Mediación Tecnológica</a:t>
            </a:r>
            <a:endParaRPr lang="en-US" sz="1300" dirty="0"/>
          </a:p>
        </p:txBody>
      </p:sp>
      <p:sp>
        <p:nvSpPr>
          <p:cNvPr id="21" name="Text 12"/>
          <p:cNvSpPr txBox="1"/>
          <p:nvPr/>
        </p:nvSpPr>
        <p:spPr>
          <a:xfrm>
            <a:off x="1209751" y="4721468"/>
            <a:ext cx="3105302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La IA actúa como un </a:t>
            </a:r>
            <a:r>
              <a:rPr lang="en-US" sz="1000" b="1" dirty="0">
                <a:solidFill>
                  <a:srgbClr val="DDD6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tutor cognitivo</a:t>
            </a: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que amplía las capacidades de observación y análisis del docente en formación. </a:t>
            </a:r>
            <a:endParaRPr lang="en-US" sz="10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 l="-398" r="-398"/>
          <a:stretch/>
        </p:blipFill>
        <p:spPr>
          <a:xfrm>
            <a:off x="619049" y="4149968"/>
            <a:ext cx="38405" cy="1450238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8909914" y="1013576"/>
            <a:ext cx="1352398" cy="247802"/>
          </a:xfrm>
          <a:prstGeom prst="roundRect">
            <a:avLst>
              <a:gd name="adj" fmla="val 113540"/>
            </a:avLst>
          </a:prstGeom>
          <a:solidFill>
            <a:srgbClr val="1F2937">
              <a:alpha val="80000"/>
            </a:srgbClr>
          </a:solidFill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4" name="Text 14"/>
          <p:cNvSpPr txBox="1"/>
          <p:nvPr/>
        </p:nvSpPr>
        <p:spPr>
          <a:xfrm>
            <a:off x="9034272" y="1061125"/>
            <a:ext cx="11814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MODEL: HYBRID_V2</a:t>
            </a:r>
            <a:endParaRPr lang="en-US" sz="900" dirty="0"/>
          </a:p>
        </p:txBody>
      </p:sp>
      <p:sp>
        <p:nvSpPr>
          <p:cNvPr id="25" name="Shape 15"/>
          <p:cNvSpPr/>
          <p:nvPr/>
        </p:nvSpPr>
        <p:spPr>
          <a:xfrm>
            <a:off x="6907261" y="5224066"/>
            <a:ext cx="1485900" cy="247802"/>
          </a:xfrm>
          <a:prstGeom prst="roundRect">
            <a:avLst>
              <a:gd name="adj" fmla="val 113540"/>
            </a:avLst>
          </a:prstGeom>
          <a:solidFill>
            <a:srgbClr val="1F2937">
              <a:alpha val="80000"/>
            </a:srgbClr>
          </a:solidFill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6" name="Text 16"/>
          <p:cNvSpPr txBox="1"/>
          <p:nvPr/>
        </p:nvSpPr>
        <p:spPr>
          <a:xfrm>
            <a:off x="7030705" y="5271615"/>
            <a:ext cx="13149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STATUS: INTEGRATED</a:t>
            </a:r>
            <a:endParaRPr lang="en-US" sz="900" dirty="0"/>
          </a:p>
        </p:txBody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573608" y="2104765"/>
            <a:ext cx="2667305" cy="2667305"/>
          </a:xfrm>
          <a:prstGeom prst="rect">
            <a:avLst/>
          </a:prstGeom>
        </p:spPr>
      </p:pic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30198" y="2689719"/>
            <a:ext cx="571500" cy="457200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6312901" y="3242931"/>
            <a:ext cx="144018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68" dirty="0">
                <a:solidFill>
                  <a:srgbClr val="DBEA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CONTEXTO REAL</a:t>
            </a:r>
            <a:endParaRPr lang="en-US" sz="1300" dirty="0"/>
          </a:p>
        </p:txBody>
      </p:sp>
      <p:sp>
        <p:nvSpPr>
          <p:cNvPr id="30" name="Text 18"/>
          <p:cNvSpPr txBox="1"/>
          <p:nvPr/>
        </p:nvSpPr>
        <p:spPr>
          <a:xfrm>
            <a:off x="5564007" y="3585831"/>
            <a:ext cx="27057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90" dirty="0">
                <a:solidFill>
                  <a:srgbClr val="93C5FD">
                    <a:alpha val="6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Dilemas • Aula • Interacción</a:t>
            </a:r>
            <a:endParaRPr lang="en-US" sz="900" dirty="0"/>
          </a:p>
        </p:txBody>
      </p:sp>
      <p:sp>
        <p:nvSpPr>
          <p:cNvPr id="31" name="Shape 19"/>
          <p:cNvSpPr/>
          <p:nvPr/>
        </p:nvSpPr>
        <p:spPr>
          <a:xfrm rot="5700000">
            <a:off x="7756738" y="3439600"/>
            <a:ext cx="28346" cy="28346"/>
          </a:xfrm>
          <a:prstGeom prst="ellipse">
            <a:avLst/>
          </a:prstGeom>
          <a:noFill/>
          <a:ln w="12700">
            <a:solidFill>
              <a:srgbClr val="3B82F6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34272" y="2065257"/>
            <a:ext cx="2667305" cy="2667305"/>
          </a:xfrm>
          <a:prstGeom prst="rect">
            <a:avLst/>
          </a:prstGeom>
        </p:spPr>
      </p:pic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138867" y="2798606"/>
            <a:ext cx="457200" cy="457200"/>
          </a:xfrm>
          <a:prstGeom prst="rect">
            <a:avLst/>
          </a:prstGeom>
        </p:spPr>
      </p:pic>
      <p:sp>
        <p:nvSpPr>
          <p:cNvPr id="34" name="Text 20"/>
          <p:cNvSpPr txBox="1"/>
          <p:nvPr/>
        </p:nvSpPr>
        <p:spPr>
          <a:xfrm>
            <a:off x="9464955" y="3438617"/>
            <a:ext cx="22896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68" dirty="0">
                <a:solidFill>
                  <a:srgbClr val="EDE9FE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INTELIGENCIA ARTIFICIAL</a:t>
            </a:r>
            <a:endParaRPr lang="en-US" sz="1300" dirty="0"/>
          </a:p>
        </p:txBody>
      </p:sp>
      <p:sp>
        <p:nvSpPr>
          <p:cNvPr id="35" name="Text 21"/>
          <p:cNvSpPr txBox="1"/>
          <p:nvPr/>
        </p:nvSpPr>
        <p:spPr>
          <a:xfrm>
            <a:off x="9015069" y="3693803"/>
            <a:ext cx="27057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90" dirty="0">
                <a:solidFill>
                  <a:srgbClr val="C4B5FD">
                    <a:alpha val="6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Datos • Patrones • Feedback</a:t>
            </a:r>
            <a:endParaRPr lang="en-US" sz="900" dirty="0"/>
          </a:p>
        </p:txBody>
      </p:sp>
      <p:sp>
        <p:nvSpPr>
          <p:cNvPr id="36" name="Shape 22"/>
          <p:cNvSpPr/>
          <p:nvPr/>
        </p:nvSpPr>
        <p:spPr>
          <a:xfrm rot="17040000">
            <a:off x="9469410" y="3496293"/>
            <a:ext cx="28346" cy="28346"/>
          </a:xfrm>
          <a:prstGeom prst="ellipse">
            <a:avLst/>
          </a:prstGeom>
          <a:noFill/>
          <a:ln w="12700">
            <a:solidFill>
              <a:srgbClr val="73199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37" name="Image 1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951506" y="2788548"/>
            <a:ext cx="1338682" cy="1338682"/>
          </a:xfrm>
          <a:prstGeom prst="rect">
            <a:avLst/>
          </a:prstGeom>
        </p:spPr>
      </p:pic>
      <p:pic>
        <p:nvPicPr>
          <p:cNvPr id="38" name="Image 13" descr="preencoded.png"/>
          <p:cNvPicPr>
            <a:picLocks noChangeAspect="1"/>
          </p:cNvPicPr>
          <p:nvPr/>
        </p:nvPicPr>
        <p:blipFill>
          <a:blip r:embed="rId14"/>
          <a:srcRect t="7012" b="7012"/>
          <a:stretch/>
        </p:blipFill>
        <p:spPr>
          <a:xfrm>
            <a:off x="8393161" y="3115903"/>
            <a:ext cx="466344" cy="466344"/>
          </a:xfrm>
          <a:prstGeom prst="rect">
            <a:avLst/>
          </a:prstGeom>
        </p:spPr>
      </p:pic>
      <p:sp>
        <p:nvSpPr>
          <p:cNvPr id="39" name="Text 23"/>
          <p:cNvSpPr txBox="1"/>
          <p:nvPr/>
        </p:nvSpPr>
        <p:spPr>
          <a:xfrm>
            <a:off x="8281604" y="3615165"/>
            <a:ext cx="69220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CLASSLAB</a:t>
            </a:r>
            <a:endParaRPr lang="en-US" sz="1200" dirty="0"/>
          </a:p>
        </p:txBody>
      </p:sp>
      <p:sp>
        <p:nvSpPr>
          <p:cNvPr id="41" name="Text 25"/>
          <p:cNvSpPr txBox="1"/>
          <p:nvPr/>
        </p:nvSpPr>
        <p:spPr>
          <a:xfrm>
            <a:off x="609905" y="6324905"/>
            <a:ext cx="15910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07 // FUNDAMENTO</a:t>
            </a:r>
            <a:endParaRPr lang="en-US" sz="900" dirty="0"/>
          </a:p>
        </p:txBody>
      </p:sp>
      <p:sp>
        <p:nvSpPr>
          <p:cNvPr id="42" name="Text 26"/>
          <p:cNvSpPr txBox="1"/>
          <p:nvPr/>
        </p:nvSpPr>
        <p:spPr>
          <a:xfrm>
            <a:off x="609905" y="6476695"/>
            <a:ext cx="15910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CLASSLAB_PEDAGOGY_CORE</a:t>
            </a:r>
            <a:endParaRPr lang="en-US" sz="900" dirty="0"/>
          </a:p>
        </p:txBody>
      </p:sp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5">
            <a:alphaModFix amt="50000"/>
          </a:blip>
          <a:srcRect t="-2083" b="-2083"/>
          <a:stretch/>
        </p:blipFill>
        <p:spPr>
          <a:xfrm>
            <a:off x="11020349" y="6324905"/>
            <a:ext cx="9144" cy="228600"/>
          </a:xfrm>
          <a:prstGeom prst="rect">
            <a:avLst/>
          </a:prstGeom>
        </p:spPr>
      </p:pic>
      <p:pic>
        <p:nvPicPr>
          <p:cNvPr id="46" name="Image 18" descr="preencoded.png">
            <a:extLst>
              <a:ext uri="{FF2B5EF4-FFF2-40B4-BE49-F238E27FC236}">
                <a16:creationId xmlns:a16="http://schemas.microsoft.com/office/drawing/2014/main" id="{3027E998-F180-C34D-183E-60DAFF70588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87" b="186"/>
          <a:stretch/>
        </p:blipFill>
        <p:spPr>
          <a:xfrm>
            <a:off x="8469984" y="6024982"/>
            <a:ext cx="2304392" cy="632764"/>
          </a:xfrm>
          <a:prstGeom prst="rect">
            <a:avLst/>
          </a:prstGeom>
        </p:spPr>
      </p:pic>
      <p:pic>
        <p:nvPicPr>
          <p:cNvPr id="47" name="Image 19" descr="preencoded.png">
            <a:extLst>
              <a:ext uri="{FF2B5EF4-FFF2-40B4-BE49-F238E27FC236}">
                <a16:creationId xmlns:a16="http://schemas.microsoft.com/office/drawing/2014/main" id="{15CD962D-3650-DAF5-1E8C-DC358A318CB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412" b="412"/>
          <a:stretch/>
        </p:blipFill>
        <p:spPr>
          <a:xfrm>
            <a:off x="11225631" y="6103163"/>
            <a:ext cx="504749" cy="47640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9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ading video">
            <a:hlinkClick r:id="" action="ppaction://media"/>
            <a:extLst>
              <a:ext uri="{FF2B5EF4-FFF2-40B4-BE49-F238E27FC236}">
                <a16:creationId xmlns:a16="http://schemas.microsoft.com/office/drawing/2014/main" id="{0F3526A1-8CBB-9A43-203C-326EE1DAC0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 18" descr="preencoded.png">
            <a:extLst>
              <a:ext uri="{FF2B5EF4-FFF2-40B4-BE49-F238E27FC236}">
                <a16:creationId xmlns:a16="http://schemas.microsoft.com/office/drawing/2014/main" id="{B8198D48-BF89-17C0-35B0-2E2A9E40DF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7" b="186"/>
          <a:stretch/>
        </p:blipFill>
        <p:spPr>
          <a:xfrm>
            <a:off x="9389266" y="5904212"/>
            <a:ext cx="2304392" cy="63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75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21">
            <a:extLst>
              <a:ext uri="{FF2B5EF4-FFF2-40B4-BE49-F238E27FC236}">
                <a16:creationId xmlns:a16="http://schemas.microsoft.com/office/drawing/2014/main" id="{B4A0253D-AD6E-4E30-87B9-704FD35D8910}"/>
              </a:ext>
            </a:extLst>
          </p:cNvPr>
          <p:cNvCxnSpPr>
            <a:cxnSpLocks/>
          </p:cNvCxnSpPr>
          <p:nvPr/>
        </p:nvCxnSpPr>
        <p:spPr>
          <a:xfrm>
            <a:off x="1030476" y="1923477"/>
            <a:ext cx="0" cy="72640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38">
            <a:extLst>
              <a:ext uri="{FF2B5EF4-FFF2-40B4-BE49-F238E27FC236}">
                <a16:creationId xmlns:a16="http://schemas.microsoft.com/office/drawing/2014/main" id="{A5CF09E7-553A-4930-8C89-9DD3A10A47C6}"/>
              </a:ext>
            </a:extLst>
          </p:cNvPr>
          <p:cNvSpPr/>
          <p:nvPr/>
        </p:nvSpPr>
        <p:spPr>
          <a:xfrm rot="2700000">
            <a:off x="645020" y="1250808"/>
            <a:ext cx="770912" cy="7709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Прямоугольник 41">
            <a:extLst>
              <a:ext uri="{FF2B5EF4-FFF2-40B4-BE49-F238E27FC236}">
                <a16:creationId xmlns:a16="http://schemas.microsoft.com/office/drawing/2014/main" id="{9F29AC8B-41E1-4765-A79B-7541A20FF26F}"/>
              </a:ext>
            </a:extLst>
          </p:cNvPr>
          <p:cNvSpPr/>
          <p:nvPr/>
        </p:nvSpPr>
        <p:spPr>
          <a:xfrm rot="2700000">
            <a:off x="645021" y="2709852"/>
            <a:ext cx="770912" cy="7709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Прямоугольник 45">
            <a:extLst>
              <a:ext uri="{FF2B5EF4-FFF2-40B4-BE49-F238E27FC236}">
                <a16:creationId xmlns:a16="http://schemas.microsoft.com/office/drawing/2014/main" id="{D07ED321-8D79-405A-BE18-5F17FC1B22D3}"/>
              </a:ext>
            </a:extLst>
          </p:cNvPr>
          <p:cNvSpPr/>
          <p:nvPr/>
        </p:nvSpPr>
        <p:spPr>
          <a:xfrm rot="2700000">
            <a:off x="645023" y="4174686"/>
            <a:ext cx="770912" cy="7709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Box 48">
            <a:extLst>
              <a:ext uri="{FF2B5EF4-FFF2-40B4-BE49-F238E27FC236}">
                <a16:creationId xmlns:a16="http://schemas.microsoft.com/office/drawing/2014/main" id="{B2E0F795-E2EA-4B3C-A48D-DB701223433B}"/>
              </a:ext>
            </a:extLst>
          </p:cNvPr>
          <p:cNvSpPr txBox="1"/>
          <p:nvPr/>
        </p:nvSpPr>
        <p:spPr>
          <a:xfrm>
            <a:off x="613677" y="1349050"/>
            <a:ext cx="833599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A</a:t>
            </a:r>
            <a:endParaRPr kumimoji="0" lang="ru-RU" sz="3333" b="1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7" name="TextBox 49">
            <a:extLst>
              <a:ext uri="{FF2B5EF4-FFF2-40B4-BE49-F238E27FC236}">
                <a16:creationId xmlns:a16="http://schemas.microsoft.com/office/drawing/2014/main" id="{4A8009A9-9852-4C3F-AEA1-AD21F153BD9A}"/>
              </a:ext>
            </a:extLst>
          </p:cNvPr>
          <p:cNvSpPr txBox="1"/>
          <p:nvPr/>
        </p:nvSpPr>
        <p:spPr>
          <a:xfrm>
            <a:off x="613677" y="2808874"/>
            <a:ext cx="833599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B</a:t>
            </a:r>
            <a:endParaRPr kumimoji="0" lang="ru-RU" sz="3333" b="1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8" name="TextBox 50">
            <a:extLst>
              <a:ext uri="{FF2B5EF4-FFF2-40B4-BE49-F238E27FC236}">
                <a16:creationId xmlns:a16="http://schemas.microsoft.com/office/drawing/2014/main" id="{4CD4E9F4-0B6F-44C3-997A-7C679D7256ED}"/>
              </a:ext>
            </a:extLst>
          </p:cNvPr>
          <p:cNvSpPr txBox="1"/>
          <p:nvPr/>
        </p:nvSpPr>
        <p:spPr>
          <a:xfrm>
            <a:off x="613677" y="4272928"/>
            <a:ext cx="833599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C</a:t>
            </a:r>
            <a:endParaRPr kumimoji="0" lang="ru-RU" sz="3333" b="1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cxnSp>
        <p:nvCxnSpPr>
          <p:cNvPr id="9" name="Прямая соединительная линия 51">
            <a:extLst>
              <a:ext uri="{FF2B5EF4-FFF2-40B4-BE49-F238E27FC236}">
                <a16:creationId xmlns:a16="http://schemas.microsoft.com/office/drawing/2014/main" id="{04AA0DAE-A7E9-4BF7-86CA-E6607DB37B4B}"/>
              </a:ext>
            </a:extLst>
          </p:cNvPr>
          <p:cNvCxnSpPr>
            <a:cxnSpLocks/>
          </p:cNvCxnSpPr>
          <p:nvPr/>
        </p:nvCxnSpPr>
        <p:spPr>
          <a:xfrm>
            <a:off x="1030476" y="3508429"/>
            <a:ext cx="0" cy="72640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45">
            <a:extLst>
              <a:ext uri="{FF2B5EF4-FFF2-40B4-BE49-F238E27FC236}">
                <a16:creationId xmlns:a16="http://schemas.microsoft.com/office/drawing/2014/main" id="{D07ED321-8D79-405A-BE18-5F17FC1B22D3}"/>
              </a:ext>
            </a:extLst>
          </p:cNvPr>
          <p:cNvSpPr/>
          <p:nvPr/>
        </p:nvSpPr>
        <p:spPr>
          <a:xfrm rot="2700000">
            <a:off x="645020" y="5683021"/>
            <a:ext cx="770912" cy="7709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TextBox 50">
            <a:extLst>
              <a:ext uri="{FF2B5EF4-FFF2-40B4-BE49-F238E27FC236}">
                <a16:creationId xmlns:a16="http://schemas.microsoft.com/office/drawing/2014/main" id="{4CD4E9F4-0B6F-44C3-997A-7C679D7256ED}"/>
              </a:ext>
            </a:extLst>
          </p:cNvPr>
          <p:cNvSpPr txBox="1"/>
          <p:nvPr/>
        </p:nvSpPr>
        <p:spPr>
          <a:xfrm>
            <a:off x="613674" y="5781263"/>
            <a:ext cx="833599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D</a:t>
            </a:r>
            <a:endParaRPr kumimoji="0" lang="ru-RU" sz="3333" b="1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cxnSp>
        <p:nvCxnSpPr>
          <p:cNvPr id="17" name="Прямая соединительная линия 51">
            <a:extLst>
              <a:ext uri="{FF2B5EF4-FFF2-40B4-BE49-F238E27FC236}">
                <a16:creationId xmlns:a16="http://schemas.microsoft.com/office/drawing/2014/main" id="{04AA0DAE-A7E9-4BF7-86CA-E6607DB37B4B}"/>
              </a:ext>
            </a:extLst>
          </p:cNvPr>
          <p:cNvCxnSpPr>
            <a:cxnSpLocks/>
          </p:cNvCxnSpPr>
          <p:nvPr/>
        </p:nvCxnSpPr>
        <p:spPr>
          <a:xfrm>
            <a:off x="1030473" y="5016764"/>
            <a:ext cx="0" cy="72640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1632243" y="2959117"/>
            <a:ext cx="2927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Implementación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Aulas virtuales de los cursos</a:t>
            </a:r>
            <a:r>
              <a:rPr kumimoji="0" lang="es-CO" sz="1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 de practica (virtual y distancia)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633311" y="996796"/>
            <a:ext cx="28440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Diseño</a:t>
            </a:r>
          </a:p>
          <a:p>
            <a:pPr lvl="0">
              <a:defRPr/>
            </a:pPr>
            <a:r>
              <a:rPr lang="es-MX" sz="1300" dirty="0">
                <a:solidFill>
                  <a:schemeClr val="bg1"/>
                </a:solidFill>
                <a:latin typeface="Montserrat"/>
              </a:rPr>
              <a:t>Creación de entornos de aprendizaje (preescolar a secundaria) con mediación dialógica, enseñanza de idiomas (inglés, francés y portugués) y retroalimentación personalizada en plataforma y </a:t>
            </a:r>
            <a:r>
              <a:rPr lang="es-MX" sz="1300" dirty="0" err="1">
                <a:solidFill>
                  <a:schemeClr val="bg1"/>
                </a:solidFill>
                <a:latin typeface="Montserrat"/>
              </a:rPr>
              <a:t>Teams</a:t>
            </a:r>
            <a:r>
              <a:rPr lang="es-MX" sz="1300" dirty="0">
                <a:solidFill>
                  <a:schemeClr val="bg1"/>
                </a:solidFill>
                <a:latin typeface="Montserrat"/>
              </a:rPr>
              <a:t>.</a:t>
            </a:r>
            <a:endParaRPr kumimoji="0" lang="es-CO" sz="13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1632243" y="4172744"/>
            <a:ext cx="278735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Evaluación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Análisis de resultados – de perfil docente en la simulación  -Agente Conversacional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1632243" y="5634191"/>
            <a:ext cx="278735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Mejora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Refinamiento basado en datos y retroalimentación (investigación</a:t>
            </a:r>
            <a:r>
              <a:rPr lang="es-CO" sz="1400" dirty="0">
                <a:solidFill>
                  <a:schemeClr val="bg1"/>
                </a:solidFill>
                <a:latin typeface="Montserrat"/>
              </a:rPr>
              <a:t>)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4594212" y="932862"/>
            <a:ext cx="7480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12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CLASSLAB</a:t>
            </a:r>
            <a:r>
              <a:rPr kumimoji="0" lang="es-CO" sz="2800" b="0" i="0" u="none" strike="noStrike" kern="1200" cap="none" spc="-4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-</a:t>
            </a:r>
            <a:r>
              <a:rPr kumimoji="0" lang="es-CO" sz="2800" b="0" i="0" u="none" strike="noStrike" kern="1200" cap="none" spc="-35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kumimoji="0" lang="es-CO" sz="2800" b="0" i="0" u="none" strike="noStrike" kern="1200" cap="none" spc="6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PROTOTIPO</a:t>
            </a:r>
            <a:r>
              <a:rPr kumimoji="0" lang="es-CO" sz="2800" b="0" i="0" u="none" strike="noStrike" kern="1200" cap="none" spc="-35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-</a:t>
            </a:r>
            <a:r>
              <a:rPr kumimoji="0" lang="es-CO" sz="2800" b="0" i="0" u="none" strike="noStrike" kern="120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VERSIÓN</a:t>
            </a:r>
            <a:r>
              <a:rPr kumimoji="0" lang="es-CO" sz="2800" b="0" i="0" u="none" strike="noStrike" kern="120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lang="es-CO" sz="2800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1</a:t>
            </a:r>
            <a:r>
              <a:rPr lang="es-CO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.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+mn-ea"/>
                <a:cs typeface="+mn-cs"/>
              </a:rPr>
              <a:t>0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2" name="CLASS LAB (1)">
            <a:hlinkClick r:id="" action="ppaction://media"/>
            <a:extLst>
              <a:ext uri="{FF2B5EF4-FFF2-40B4-BE49-F238E27FC236}">
                <a16:creationId xmlns:a16="http://schemas.microsoft.com/office/drawing/2014/main" id="{75D7874E-61D6-4211-648A-087091D5A0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77318" y="1480997"/>
            <a:ext cx="7714682" cy="4339508"/>
          </a:xfrm>
          <a:prstGeom prst="rect">
            <a:avLst/>
          </a:prstGeom>
        </p:spPr>
      </p:pic>
      <p:sp>
        <p:nvSpPr>
          <p:cNvPr id="10" name="Text 38">
            <a:extLst>
              <a:ext uri="{FF2B5EF4-FFF2-40B4-BE49-F238E27FC236}">
                <a16:creationId xmlns:a16="http://schemas.microsoft.com/office/drawing/2014/main" id="{8F189A24-CB74-405D-96C3-546F8FCBE171}"/>
              </a:ext>
            </a:extLst>
          </p:cNvPr>
          <p:cNvSpPr txBox="1"/>
          <p:nvPr/>
        </p:nvSpPr>
        <p:spPr>
          <a:xfrm>
            <a:off x="809771" y="513462"/>
            <a:ext cx="457200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3600" b="1" kern="0" spc="-6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</a:t>
            </a:r>
            <a:r>
              <a:rPr lang="en-US" sz="3600" b="1" kern="0" spc="-67" dirty="0">
                <a:solidFill>
                  <a:srgbClr val="60A5F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SOLUCIÓN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50101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35 2.59259E-6 L 4.79167E-6 2.59259E-6 " pathEditMode="relative" rAng="0" ptsTypes="AA">
                                      <p:cBhvr>
                                        <p:cTn id="9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4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35 1.11111E-6 L 4.79167E-6 1.11111E-6 " pathEditMode="relative" rAng="0" ptsTypes="AA">
                                      <p:cBhvr>
                                        <p:cTn id="14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4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35 -4.81481E-6 L 4.79167E-6 -4.81481E-6 " pathEditMode="relative" rAng="0" ptsTypes="AA">
                                      <p:cBhvr>
                                        <p:cTn id="19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4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35 -2.22222E-6 L 4.79167E-6 -2.22222E-6 " pathEditMode="relative" rAng="0" ptsTypes="AA">
                                      <p:cBhvr>
                                        <p:cTn id="39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4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82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5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/>
      <p:bldP spid="7" grpId="0"/>
      <p:bldP spid="8" grpId="0"/>
      <p:bldP spid="15" grpId="0" animBg="1"/>
      <p:bldP spid="15" grpId="1" animBg="1"/>
      <p:bldP spid="16" grpId="0"/>
      <p:bldP spid="23" grpId="0"/>
      <p:bldP spid="25" grpId="0"/>
      <p:bldP spid="27" grpId="0"/>
      <p:bldP spid="29" grpId="0"/>
      <p:bldP spid="33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 txBox="1"/>
          <p:nvPr/>
        </p:nvSpPr>
        <p:spPr>
          <a:xfrm>
            <a:off x="609905" y="6439205"/>
            <a:ext cx="12673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11 // IMPACTO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3"/>
          <p:cNvSpPr/>
          <p:nvPr/>
        </p:nvSpPr>
        <p:spPr>
          <a:xfrm>
            <a:off x="639146" y="107206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4"/>
          <p:cNvSpPr/>
          <p:nvPr/>
        </p:nvSpPr>
        <p:spPr>
          <a:xfrm>
            <a:off x="1664214" y="121685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3B82F6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3"/>
          <a:srcRect t="-817" b="-817"/>
          <a:stretch/>
        </p:blipFill>
        <p:spPr>
          <a:xfrm>
            <a:off x="1860978" y="1293522"/>
            <a:ext cx="251393" cy="292003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453292" y="2129331"/>
            <a:ext cx="1366226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+700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6"/>
          <p:cNvSpPr txBox="1"/>
          <p:nvPr/>
        </p:nvSpPr>
        <p:spPr>
          <a:xfrm>
            <a:off x="1315736" y="2646617"/>
            <a:ext cx="1366226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>
                <a:ln>
                  <a:noFill/>
                </a:ln>
                <a:solidFill>
                  <a:srgbClr val="E5E7E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Piloto Inicial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7"/>
          <p:cNvSpPr txBox="1"/>
          <p:nvPr/>
        </p:nvSpPr>
        <p:spPr>
          <a:xfrm>
            <a:off x="838484" y="2816205"/>
            <a:ext cx="2296381" cy="223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Estudiantes validados en primera fase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8"/>
          <p:cNvSpPr/>
          <p:nvPr/>
        </p:nvSpPr>
        <p:spPr>
          <a:xfrm>
            <a:off x="3439039" y="107206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4515229" y="121685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731991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691688" y="1293522"/>
            <a:ext cx="292003" cy="292003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3904150" y="2131987"/>
            <a:ext cx="1867078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731991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+2268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1"/>
          <p:cNvSpPr txBox="1"/>
          <p:nvPr/>
        </p:nvSpPr>
        <p:spPr>
          <a:xfrm>
            <a:off x="4187934" y="2650188"/>
            <a:ext cx="1299510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>
                <a:ln>
                  <a:noFill/>
                </a:ln>
                <a:solidFill>
                  <a:srgbClr val="E5E7E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Expansión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2"/>
          <p:cNvSpPr txBox="1"/>
          <p:nvPr/>
        </p:nvSpPr>
        <p:spPr>
          <a:xfrm>
            <a:off x="3674995" y="2872138"/>
            <a:ext cx="2325388" cy="1118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Estudiantes activos actualmente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3"/>
          <p:cNvSpPr/>
          <p:nvPr/>
        </p:nvSpPr>
        <p:spPr>
          <a:xfrm>
            <a:off x="6239846" y="107206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4"/>
          <p:cNvSpPr/>
          <p:nvPr/>
        </p:nvSpPr>
        <p:spPr>
          <a:xfrm>
            <a:off x="7334366" y="121685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9F54B5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10825" y="1293522"/>
            <a:ext cx="292003" cy="292003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6366018" y="2138669"/>
            <a:ext cx="2581616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9F54B5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+11.700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16"/>
          <p:cNvSpPr txBox="1"/>
          <p:nvPr/>
        </p:nvSpPr>
        <p:spPr>
          <a:xfrm>
            <a:off x="7082489" y="2655955"/>
            <a:ext cx="1148674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>
                <a:ln>
                  <a:noFill/>
                </a:ln>
                <a:solidFill>
                  <a:srgbClr val="E5E7E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Proyección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17"/>
          <p:cNvSpPr txBox="1"/>
          <p:nvPr/>
        </p:nvSpPr>
        <p:spPr>
          <a:xfrm>
            <a:off x="6508636" y="2816205"/>
            <a:ext cx="2296381" cy="223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Estudiantes proyectados a corto plazo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18"/>
          <p:cNvSpPr/>
          <p:nvPr/>
        </p:nvSpPr>
        <p:spPr>
          <a:xfrm>
            <a:off x="9039739" y="107206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10125981" y="121685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F8FAFC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6"/>
          <a:srcRect t="-333" b="-333"/>
          <a:stretch/>
        </p:blipFill>
        <p:spPr>
          <a:xfrm>
            <a:off x="10267148" y="1293521"/>
            <a:ext cx="362587" cy="292004"/>
          </a:xfrm>
          <a:prstGeom prst="rect">
            <a:avLst/>
          </a:prstGeom>
        </p:spPr>
      </p:pic>
      <p:sp>
        <p:nvSpPr>
          <p:cNvPr id="30" name="Text 20"/>
          <p:cNvSpPr txBox="1"/>
          <p:nvPr/>
        </p:nvSpPr>
        <p:spPr>
          <a:xfrm>
            <a:off x="9259152" y="2095490"/>
            <a:ext cx="2293701" cy="422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8FAFC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+15.800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1"/>
          <p:cNvSpPr txBox="1"/>
          <p:nvPr/>
        </p:nvSpPr>
        <p:spPr>
          <a:xfrm>
            <a:off x="9705492" y="2671499"/>
            <a:ext cx="1431008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Impacto Anual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2"/>
          <p:cNvSpPr txBox="1"/>
          <p:nvPr/>
        </p:nvSpPr>
        <p:spPr>
          <a:xfrm>
            <a:off x="9300251" y="2816205"/>
            <a:ext cx="2296381" cy="223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D1D5D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Futuros docentes formados cada año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24"/>
          <p:cNvSpPr/>
          <p:nvPr/>
        </p:nvSpPr>
        <p:spPr>
          <a:xfrm>
            <a:off x="0" y="6434633"/>
            <a:ext cx="121916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25"/>
          <p:cNvSpPr txBox="1"/>
          <p:nvPr/>
        </p:nvSpPr>
        <p:spPr>
          <a:xfrm>
            <a:off x="828212" y="3403926"/>
            <a:ext cx="69823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ClassLab ya está generando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731991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impacto real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en la formación docente.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/>
        </p:blipFill>
        <p:spPr>
          <a:xfrm>
            <a:off x="666993" y="3485307"/>
            <a:ext cx="104242" cy="104242"/>
          </a:xfrm>
          <a:prstGeom prst="rect">
            <a:avLst/>
          </a:prstGeom>
        </p:spPr>
      </p:pic>
      <p:sp>
        <p:nvSpPr>
          <p:cNvPr id="37" name="Text 26"/>
          <p:cNvSpPr txBox="1"/>
          <p:nvPr/>
        </p:nvSpPr>
        <p:spPr>
          <a:xfrm>
            <a:off x="9518904" y="381305"/>
            <a:ext cx="1400861" cy="247802"/>
          </a:xfrm>
          <a:prstGeom prst="rect">
            <a:avLst/>
          </a:prstGeom>
          <a:noFill/>
          <a:ln w="12700">
            <a:solidFill>
              <a:srgbClr val="E5E7EB"/>
            </a:solidFill>
          </a:ln>
        </p:spPr>
        <p:txBody>
          <a:bodyPr wrap="square" lIns="114300" tIns="38100" rIns="114300" bIns="381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90" normalizeH="0" baseline="0" noProof="0" dirty="0">
                <a:ln>
                  <a:noFill/>
                </a:ln>
                <a:solidFill>
                  <a:srgbClr val="A5B4FC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Métricas de Éxito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 27"/>
          <p:cNvSpPr txBox="1"/>
          <p:nvPr/>
        </p:nvSpPr>
        <p:spPr>
          <a:xfrm>
            <a:off x="551010" y="508165"/>
            <a:ext cx="111639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0" cap="none" spc="-6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IMPACTO </a:t>
            </a:r>
            <a:r>
              <a:rPr kumimoji="0" lang="en-US" sz="2700" b="1" i="0" u="none" strike="noStrike" kern="0" cap="none" spc="-67" normalizeH="0" baseline="0" noProof="0" dirty="0">
                <a:ln>
                  <a:noFill/>
                </a:ln>
                <a:solidFill>
                  <a:srgbClr val="731991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INSTITUCIONAL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Image 19" descr="preencoded.png">
            <a:extLst>
              <a:ext uri="{FF2B5EF4-FFF2-40B4-BE49-F238E27FC236}">
                <a16:creationId xmlns:a16="http://schemas.microsoft.com/office/drawing/2014/main" id="{2FA61A29-DA09-AE1A-6384-DF2D3EDE51E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12" b="412"/>
          <a:stretch/>
        </p:blipFill>
        <p:spPr>
          <a:xfrm>
            <a:off x="11225631" y="6103163"/>
            <a:ext cx="504749" cy="476402"/>
          </a:xfrm>
          <a:prstGeom prst="rect">
            <a:avLst/>
          </a:prstGeom>
        </p:spPr>
      </p:pic>
      <p:sp>
        <p:nvSpPr>
          <p:cNvPr id="4" name="Shape 3">
            <a:extLst>
              <a:ext uri="{FF2B5EF4-FFF2-40B4-BE49-F238E27FC236}">
                <a16:creationId xmlns:a16="http://schemas.microsoft.com/office/drawing/2014/main" id="{067DC915-592F-7E42-2801-815723874888}"/>
              </a:ext>
            </a:extLst>
          </p:cNvPr>
          <p:cNvSpPr/>
          <p:nvPr/>
        </p:nvSpPr>
        <p:spPr>
          <a:xfrm>
            <a:off x="609905" y="3770165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3D4DE9EB-DCF3-C9DF-6826-2FFAC61913D4}"/>
              </a:ext>
            </a:extLst>
          </p:cNvPr>
          <p:cNvSpPr/>
          <p:nvPr/>
        </p:nvSpPr>
        <p:spPr>
          <a:xfrm>
            <a:off x="1739914" y="389329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3B82F6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69138528-BDB2-C322-6492-7D276C3A6E2F}"/>
              </a:ext>
            </a:extLst>
          </p:cNvPr>
          <p:cNvSpPr/>
          <p:nvPr/>
        </p:nvSpPr>
        <p:spPr>
          <a:xfrm>
            <a:off x="3439039" y="374850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E2157E96-C88B-4900-6429-F928E944D13F}"/>
              </a:ext>
            </a:extLst>
          </p:cNvPr>
          <p:cNvSpPr/>
          <p:nvPr/>
        </p:nvSpPr>
        <p:spPr>
          <a:xfrm>
            <a:off x="4476519" y="389329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731991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E04E7A0E-5890-91F6-E38E-D39790223F7D}"/>
              </a:ext>
            </a:extLst>
          </p:cNvPr>
          <p:cNvSpPr/>
          <p:nvPr/>
        </p:nvSpPr>
        <p:spPr>
          <a:xfrm>
            <a:off x="6239846" y="374850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0F172A">
              <a:alpha val="40000"/>
            </a:srgbClr>
          </a:solidFill>
          <a:ln w="12700">
            <a:solidFill>
              <a:srgbClr val="94A3B8">
                <a:alpha val="1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Shape 14">
            <a:extLst>
              <a:ext uri="{FF2B5EF4-FFF2-40B4-BE49-F238E27FC236}">
                <a16:creationId xmlns:a16="http://schemas.microsoft.com/office/drawing/2014/main" id="{09F60964-F427-DD1B-9AD7-AB1846C0F1AA}"/>
              </a:ext>
            </a:extLst>
          </p:cNvPr>
          <p:cNvSpPr/>
          <p:nvPr/>
        </p:nvSpPr>
        <p:spPr>
          <a:xfrm>
            <a:off x="7242732" y="389329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9F54B5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07EADF38-B81B-B4D0-E93E-4651CA977F1D}"/>
              </a:ext>
            </a:extLst>
          </p:cNvPr>
          <p:cNvSpPr/>
          <p:nvPr/>
        </p:nvSpPr>
        <p:spPr>
          <a:xfrm>
            <a:off x="9039739" y="3748503"/>
            <a:ext cx="2719882" cy="2232630"/>
          </a:xfrm>
          <a:prstGeom prst="roundRect">
            <a:avLst>
              <a:gd name="adj" fmla="val 526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Shape 19">
            <a:extLst>
              <a:ext uri="{FF2B5EF4-FFF2-40B4-BE49-F238E27FC236}">
                <a16:creationId xmlns:a16="http://schemas.microsoft.com/office/drawing/2014/main" id="{8C474333-8730-3D9F-1649-9E70DD13B03B}"/>
              </a:ext>
            </a:extLst>
          </p:cNvPr>
          <p:cNvSpPr/>
          <p:nvPr/>
        </p:nvSpPr>
        <p:spPr>
          <a:xfrm>
            <a:off x="10166974" y="3893298"/>
            <a:ext cx="644921" cy="446794"/>
          </a:xfrm>
          <a:prstGeom prst="roundRect">
            <a:avLst>
              <a:gd name="adj" fmla="val 7496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  <a:effectLst>
            <a:outerShdw blurRad="139700" dist="12700" dir="16200000" algn="bl" rotWithShape="0">
              <a:srgbClr val="F8FAFC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33CBD265-E654-D9CC-BE8B-8F14D1DE2950}"/>
              </a:ext>
            </a:extLst>
          </p:cNvPr>
          <p:cNvSpPr txBox="1"/>
          <p:nvPr/>
        </p:nvSpPr>
        <p:spPr>
          <a:xfrm>
            <a:off x="1250939" y="4699907"/>
            <a:ext cx="1495819" cy="4334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+</a:t>
            </a:r>
            <a:r>
              <a:rPr lang="en-US" sz="4200" b="1" dirty="0">
                <a:solidFill>
                  <a:schemeClr val="bg1"/>
                </a:solidFill>
                <a:latin typeface="Rajdhani" pitchFamily="34" charset="0"/>
                <a:ea typeface="Rajdhani" pitchFamily="34" charset="-122"/>
                <a:cs typeface="Rajdhani" pitchFamily="34" charset="-120"/>
              </a:rPr>
              <a:t>150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5" name="Text 6">
            <a:extLst>
              <a:ext uri="{FF2B5EF4-FFF2-40B4-BE49-F238E27FC236}">
                <a16:creationId xmlns:a16="http://schemas.microsoft.com/office/drawing/2014/main" id="{B8D1327A-929D-2077-A990-C7EEB4B8F4E7}"/>
              </a:ext>
            </a:extLst>
          </p:cNvPr>
          <p:cNvSpPr txBox="1"/>
          <p:nvPr/>
        </p:nvSpPr>
        <p:spPr>
          <a:xfrm>
            <a:off x="1379261" y="5388217"/>
            <a:ext cx="1366226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 err="1">
                <a:ln>
                  <a:noFill/>
                </a:ln>
                <a:solidFill>
                  <a:srgbClr val="E5E7E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Profesores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 10">
            <a:extLst>
              <a:ext uri="{FF2B5EF4-FFF2-40B4-BE49-F238E27FC236}">
                <a16:creationId xmlns:a16="http://schemas.microsoft.com/office/drawing/2014/main" id="{9D80CB0C-286E-BC94-78D3-8108FFB9B667}"/>
              </a:ext>
            </a:extLst>
          </p:cNvPr>
          <p:cNvSpPr txBox="1"/>
          <p:nvPr/>
        </p:nvSpPr>
        <p:spPr>
          <a:xfrm>
            <a:off x="3865440" y="4871324"/>
            <a:ext cx="1867078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557BF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Participación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557BF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 Internacional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A557B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7" name="Text 11">
            <a:extLst>
              <a:ext uri="{FF2B5EF4-FFF2-40B4-BE49-F238E27FC236}">
                <a16:creationId xmlns:a16="http://schemas.microsoft.com/office/drawing/2014/main" id="{2D07DDA9-471F-4D74-E324-AAD0E291CB6A}"/>
              </a:ext>
            </a:extLst>
          </p:cNvPr>
          <p:cNvSpPr txBox="1"/>
          <p:nvPr/>
        </p:nvSpPr>
        <p:spPr>
          <a:xfrm>
            <a:off x="3776083" y="5528535"/>
            <a:ext cx="2045793" cy="1302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>
                <a:ln>
                  <a:noFill/>
                </a:ln>
                <a:solidFill>
                  <a:srgbClr val="E5E7EB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Portugal – México - Perú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AA40E91D-9C91-48D6-ECAE-612CB4E21DEB}"/>
              </a:ext>
            </a:extLst>
          </p:cNvPr>
          <p:cNvSpPr txBox="1"/>
          <p:nvPr/>
        </p:nvSpPr>
        <p:spPr>
          <a:xfrm>
            <a:off x="6274384" y="4871324"/>
            <a:ext cx="2581616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Evita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deserción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9" name="Text 16">
            <a:extLst>
              <a:ext uri="{FF2B5EF4-FFF2-40B4-BE49-F238E27FC236}">
                <a16:creationId xmlns:a16="http://schemas.microsoft.com/office/drawing/2014/main" id="{00070560-6153-ADEB-3A80-7043C2CE7805}"/>
              </a:ext>
            </a:extLst>
          </p:cNvPr>
          <p:cNvSpPr txBox="1"/>
          <p:nvPr/>
        </p:nvSpPr>
        <p:spPr>
          <a:xfrm>
            <a:off x="6311787" y="5514437"/>
            <a:ext cx="2506810" cy="158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52" dirty="0" err="1">
                <a:solidFill>
                  <a:srgbClr val="E5E7EB"/>
                </a:solidFill>
                <a:latin typeface="Montserrat" pitchFamily="34" charset="0"/>
              </a:rPr>
              <a:t>Estrategia</a:t>
            </a:r>
            <a:r>
              <a:rPr lang="en-US" sz="1000" b="1" kern="0" spc="52" dirty="0">
                <a:solidFill>
                  <a:srgbClr val="E5E7EB"/>
                </a:solidFill>
                <a:latin typeface="Montserrat" pitchFamily="34" charset="0"/>
              </a:rPr>
              <a:t> de </a:t>
            </a:r>
            <a:r>
              <a:rPr lang="en-US" sz="1000" b="1" kern="0" spc="52" dirty="0" err="1">
                <a:solidFill>
                  <a:srgbClr val="E5E7EB"/>
                </a:solidFill>
                <a:latin typeface="Montserrat" pitchFamily="34" charset="0"/>
              </a:rPr>
              <a:t>retención</a:t>
            </a:r>
            <a:r>
              <a:rPr lang="en-US" sz="1000" b="1" kern="0" spc="52" dirty="0">
                <a:solidFill>
                  <a:srgbClr val="E5E7EB"/>
                </a:solidFill>
                <a:latin typeface="Montserrat" pitchFamily="34" charset="0"/>
              </a:rPr>
              <a:t> </a:t>
            </a:r>
            <a:r>
              <a:rPr lang="en-US" sz="1000" b="1" kern="0" spc="52" dirty="0" err="1">
                <a:solidFill>
                  <a:srgbClr val="E5E7EB"/>
                </a:solidFill>
                <a:latin typeface="Montserrat" pitchFamily="34" charset="0"/>
              </a:rPr>
              <a:t>estudiantil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 20">
            <a:extLst>
              <a:ext uri="{FF2B5EF4-FFF2-40B4-BE49-F238E27FC236}">
                <a16:creationId xmlns:a16="http://schemas.microsoft.com/office/drawing/2014/main" id="{BF4F4609-C283-ADD0-E10D-B8B0AD837F59}"/>
              </a:ext>
            </a:extLst>
          </p:cNvPr>
          <p:cNvSpPr txBox="1"/>
          <p:nvPr/>
        </p:nvSpPr>
        <p:spPr>
          <a:xfrm>
            <a:off x="8994266" y="4871324"/>
            <a:ext cx="2990336" cy="391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Financiación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ajdhani" pitchFamily="34" charset="0"/>
                <a:ea typeface="Rajdhani" pitchFamily="34" charset="-122"/>
                <a:cs typeface="Rajdhani" pitchFamily="34" charset="-120"/>
              </a:rPr>
              <a:t>internacional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1" name="Text 21">
            <a:extLst>
              <a:ext uri="{FF2B5EF4-FFF2-40B4-BE49-F238E27FC236}">
                <a16:creationId xmlns:a16="http://schemas.microsoft.com/office/drawing/2014/main" id="{60C3BFFF-A1B8-AA0C-DF53-333614FD633A}"/>
              </a:ext>
            </a:extLst>
          </p:cNvPr>
          <p:cNvSpPr txBox="1"/>
          <p:nvPr/>
        </p:nvSpPr>
        <p:spPr>
          <a:xfrm>
            <a:off x="9773930" y="5523648"/>
            <a:ext cx="1431008" cy="1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Convocatoria</a:t>
            </a:r>
            <a:r>
              <a:rPr kumimoji="0" lang="en-US" sz="1000" b="1" i="0" u="none" strike="noStrike" kern="0" cap="none" spc="52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CISCO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C75A0D66-10A9-635D-BB33-15CCC72EBAFC}"/>
              </a:ext>
            </a:extLst>
          </p:cNvPr>
          <p:cNvSpPr txBox="1"/>
          <p:nvPr/>
        </p:nvSpPr>
        <p:spPr>
          <a:xfrm>
            <a:off x="914184" y="5608741"/>
            <a:ext cx="2296381" cy="223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Capacitados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modalidad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virtual y </a:t>
            </a:r>
            <a:r>
              <a:rPr kumimoji="0" lang="en-US" sz="900" b="0" i="0" u="none" strike="noStrike" kern="1200" cap="none" spc="0" normalizeH="0" noProof="0" dirty="0" err="1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distancia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áfico 2" descr="Lecturer con relleno sólido">
            <a:extLst>
              <a:ext uri="{FF2B5EF4-FFF2-40B4-BE49-F238E27FC236}">
                <a16:creationId xmlns:a16="http://schemas.microsoft.com/office/drawing/2014/main" id="{5CFB9BEE-115A-947A-993C-2F35A11B4D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9286" y="3897504"/>
            <a:ext cx="424499" cy="424499"/>
          </a:xfrm>
          <a:prstGeom prst="rect">
            <a:avLst/>
          </a:prstGeom>
        </p:spPr>
      </p:pic>
      <p:pic>
        <p:nvPicPr>
          <p:cNvPr id="54" name="Gráfico 53" descr="Earth globe: Americas con relleno sólido">
            <a:extLst>
              <a:ext uri="{FF2B5EF4-FFF2-40B4-BE49-F238E27FC236}">
                <a16:creationId xmlns:a16="http://schemas.microsoft.com/office/drawing/2014/main" id="{F94FF077-D110-3E50-2047-C324C9925B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90177" y="3900951"/>
            <a:ext cx="417603" cy="417603"/>
          </a:xfrm>
          <a:prstGeom prst="rect">
            <a:avLst/>
          </a:prstGeom>
        </p:spPr>
      </p:pic>
      <p:pic>
        <p:nvPicPr>
          <p:cNvPr id="56" name="Gráfico 55" descr="Graduation cap con relleno sólido">
            <a:extLst>
              <a:ext uri="{FF2B5EF4-FFF2-40B4-BE49-F238E27FC236}">
                <a16:creationId xmlns:a16="http://schemas.microsoft.com/office/drawing/2014/main" id="{9584C338-8FE3-234C-5C5D-88B164579C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81332" y="3816842"/>
            <a:ext cx="603253" cy="603253"/>
          </a:xfrm>
          <a:prstGeom prst="rect">
            <a:avLst/>
          </a:prstGeom>
        </p:spPr>
      </p:pic>
      <p:pic>
        <p:nvPicPr>
          <p:cNvPr id="58" name="Gráfico 57" descr="Bank con relleno sólido">
            <a:extLst>
              <a:ext uri="{FF2B5EF4-FFF2-40B4-BE49-F238E27FC236}">
                <a16:creationId xmlns:a16="http://schemas.microsoft.com/office/drawing/2014/main" id="{B2F2CD0C-90DB-264C-BAE1-1CE7575D8D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76531" y="3903393"/>
            <a:ext cx="431903" cy="431903"/>
          </a:xfrm>
          <a:prstGeom prst="rect">
            <a:avLst/>
          </a:prstGeom>
        </p:spPr>
      </p:pic>
      <p:grpSp>
        <p:nvGrpSpPr>
          <p:cNvPr id="57" name="Grupo 56">
            <a:extLst>
              <a:ext uri="{FF2B5EF4-FFF2-40B4-BE49-F238E27FC236}">
                <a16:creationId xmlns:a16="http://schemas.microsoft.com/office/drawing/2014/main" id="{A011C707-644D-2BC3-3E86-FD4739993EDA}"/>
              </a:ext>
            </a:extLst>
          </p:cNvPr>
          <p:cNvGrpSpPr/>
          <p:nvPr/>
        </p:nvGrpSpPr>
        <p:grpSpPr>
          <a:xfrm>
            <a:off x="6991494" y="6072334"/>
            <a:ext cx="1330663" cy="555002"/>
            <a:chOff x="5104290" y="1190215"/>
            <a:chExt cx="1473271" cy="614482"/>
          </a:xfrm>
        </p:grpSpPr>
        <p:sp>
          <p:nvSpPr>
            <p:cNvPr id="55" name="Rectángulo redondeado 54">
              <a:extLst>
                <a:ext uri="{FF2B5EF4-FFF2-40B4-BE49-F238E27FC236}">
                  <a16:creationId xmlns:a16="http://schemas.microsoft.com/office/drawing/2014/main" id="{0A06091A-0557-7BF7-4005-6862EE9CFC3F}"/>
                </a:ext>
              </a:extLst>
            </p:cNvPr>
            <p:cNvSpPr/>
            <p:nvPr/>
          </p:nvSpPr>
          <p:spPr>
            <a:xfrm>
              <a:off x="5104290" y="1190215"/>
              <a:ext cx="1473271" cy="6144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8ED06BE7-5068-61BF-3C48-568A3E1FA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24234" y="1263839"/>
              <a:ext cx="1232573" cy="504235"/>
            </a:xfrm>
            <a:prstGeom prst="rect">
              <a:avLst/>
            </a:prstGeom>
          </p:spPr>
        </p:pic>
      </p:grpSp>
      <p:sp>
        <p:nvSpPr>
          <p:cNvPr id="2" name="Text 27">
            <a:extLst>
              <a:ext uri="{FF2B5EF4-FFF2-40B4-BE49-F238E27FC236}">
                <a16:creationId xmlns:a16="http://schemas.microsoft.com/office/drawing/2014/main" id="{218C1639-04BF-794F-E098-E6D7BDE0B5FD}"/>
              </a:ext>
            </a:extLst>
          </p:cNvPr>
          <p:cNvSpPr txBox="1"/>
          <p:nvPr/>
        </p:nvSpPr>
        <p:spPr>
          <a:xfrm>
            <a:off x="2992904" y="6072334"/>
            <a:ext cx="4809924" cy="555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0" cap="none" spc="-6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</a:t>
            </a:r>
            <a:r>
              <a:rPr lang="en-US" sz="2700" b="1" kern="0" spc="-67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COCREACIÓN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7" grpId="0" animBg="1"/>
      <p:bldP spid="38" grpId="0" animBg="1"/>
      <p:bldP spid="4" grpId="0" animBg="1"/>
      <p:bldP spid="5" grpId="0" animBg="1"/>
      <p:bldP spid="7" grpId="0" animBg="1"/>
      <p:bldP spid="8" grpId="0" animBg="1"/>
      <p:bldP spid="33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7cd4688-8064-4980-9cf5-ecca1cba568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D00EC32AF06344384E880A6D8B273E4" ma:contentTypeVersion="19" ma:contentTypeDescription="Crear nuevo documento." ma:contentTypeScope="" ma:versionID="95d13eaa4c5da8181aa34e0108230613">
  <xsd:schema xmlns:xsd="http://www.w3.org/2001/XMLSchema" xmlns:xs="http://www.w3.org/2001/XMLSchema" xmlns:p="http://schemas.microsoft.com/office/2006/metadata/properties" xmlns:ns3="07cd4688-8064-4980-9cf5-ecca1cba5683" xmlns:ns4="2eff59ae-3d52-46ce-93c6-dc1c74cf86e6" targetNamespace="http://schemas.microsoft.com/office/2006/metadata/properties" ma:root="true" ma:fieldsID="5b3c9d79dc209c37270977df05099d9f" ns3:_="" ns4:_="">
    <xsd:import namespace="07cd4688-8064-4980-9cf5-ecca1cba5683"/>
    <xsd:import namespace="2eff59ae-3d52-46ce-93c6-dc1c74cf86e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cd4688-8064-4980-9cf5-ecca1cba56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f59ae-3d52-46ce-93c6-dc1c74cf86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F25467-E4D9-494C-840C-962127DBD3B7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2eff59ae-3d52-46ce-93c6-dc1c74cf86e6"/>
    <ds:schemaRef ds:uri="http://schemas.openxmlformats.org/package/2006/metadata/core-properties"/>
    <ds:schemaRef ds:uri="http://purl.org/dc/elements/1.1/"/>
    <ds:schemaRef ds:uri="http://www.w3.org/XML/1998/namespace"/>
    <ds:schemaRef ds:uri="07cd4688-8064-4980-9cf5-ecca1cba5683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6009B2F-E240-4B09-8DF5-CA69532EFB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cd4688-8064-4980-9cf5-ecca1cba5683"/>
    <ds:schemaRef ds:uri="2eff59ae-3d52-46ce-93c6-dc1c74cf86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816F60-9231-4819-8D68-266420D823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9126</TotalTime>
  <Words>503</Words>
  <Application>Microsoft Office PowerPoint</Application>
  <PresentationFormat>Widescreen</PresentationFormat>
  <Paragraphs>115</Paragraphs>
  <Slides>12</Slides>
  <Notes>7</Notes>
  <HiddenSlides>0</HiddenSlides>
  <MMClips>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EDWIN GONZALO VARGAS CASTRO</cp:lastModifiedBy>
  <cp:revision>62</cp:revision>
  <dcterms:created xsi:type="dcterms:W3CDTF">2026-03-21T18:50:26Z</dcterms:created>
  <dcterms:modified xsi:type="dcterms:W3CDTF">2026-04-17T14:58:42Z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0x010100FD00EC32AF06344384E880A6D8B273E4</vt:lpwstr>
  </property>
</Properties>
</file>