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9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1828800" y="7277100"/>
            <a:ext cx="13868400" cy="1410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80"/>
              </a:lnSpc>
            </a:pPr>
            <a:r>
              <a:rPr lang="en-US" sz="6000" spc="-144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Sistema </a:t>
            </a:r>
            <a:r>
              <a:rPr lang="en-US" sz="6000" spc="-144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Inteligente</a:t>
            </a:r>
            <a:r>
              <a:rPr lang="en-US" sz="6000" spc="-144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6000" spc="-144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Predictivo</a:t>
            </a:r>
            <a:r>
              <a:rPr lang="en-US" sz="6000" spc="-144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para </a:t>
            </a:r>
            <a:r>
              <a:rPr lang="en-US" sz="6000" spc="-144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Apoyo</a:t>
            </a:r>
            <a:r>
              <a:rPr lang="en-US" sz="6000" spc="-144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al </a:t>
            </a:r>
            <a:r>
              <a:rPr lang="en-US" sz="6000" spc="-144" dirty="0" err="1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Diagnóstico</a:t>
            </a:r>
            <a:r>
              <a:rPr lang="en-US" sz="6000" spc="-144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Diabetes (SIPRED-DIA)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2030207-0A4F-B93C-3FEE-0916C03473B7}"/>
              </a:ext>
            </a:extLst>
          </p:cNvPr>
          <p:cNvSpPr txBox="1"/>
          <p:nvPr/>
        </p:nvSpPr>
        <p:spPr>
          <a:xfrm>
            <a:off x="1489710" y="4169344"/>
            <a:ext cx="8104591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35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 DIABETES NO AVISA</a:t>
            </a:r>
          </a:p>
          <a:p>
            <a:br>
              <a:rPr lang="es-CO" sz="3000" dirty="0"/>
            </a:br>
            <a:endParaRPr lang="es-CO" sz="1900" b="1" dirty="0"/>
          </a:p>
          <a:p>
            <a:r>
              <a:rPr lang="es-MX" sz="2200" b="1" dirty="0"/>
              <a:t>Cada 5 segundos, alguien en el mundo descubre que tiene diabetes.</a:t>
            </a:r>
            <a:br>
              <a:rPr lang="es-MX" sz="2200" b="1" dirty="0"/>
            </a:br>
            <a:r>
              <a:rPr lang="es-MX" sz="2200" b="1" dirty="0"/>
              <a:t>Y la mayoría, cuando ya es tarde.</a:t>
            </a:r>
          </a:p>
          <a:p>
            <a:endParaRPr lang="es-MX" sz="2200" b="1" dirty="0"/>
          </a:p>
          <a:p>
            <a:r>
              <a:rPr lang="es-MX" sz="2200" dirty="0"/>
              <a:t>¿Y si existiera una forma de saberlo antes?</a:t>
            </a:r>
          </a:p>
          <a:p>
            <a:br>
              <a:rPr lang="es-MX" sz="2200" dirty="0"/>
            </a:br>
            <a:r>
              <a:rPr lang="es-MX" sz="2200" dirty="0"/>
              <a:t>	Sin médicos. Sin filas. Sin esperar a que duela.</a:t>
            </a:r>
          </a:p>
          <a:p>
            <a:r>
              <a:rPr lang="es-MX" sz="2200" dirty="0"/>
              <a:t>	Por eso creamos SIPRED-DIA.</a:t>
            </a:r>
            <a:br>
              <a:rPr lang="es-MX" sz="2200" dirty="0"/>
            </a:br>
            <a:r>
              <a:rPr lang="es-MX" sz="2200" dirty="0"/>
              <a:t>	Un sistema que no diagnostica, pero sí alerta.</a:t>
            </a:r>
            <a:br>
              <a:rPr lang="es-MX" sz="2200" dirty="0"/>
            </a:br>
            <a:r>
              <a:rPr lang="es-MX" sz="2200" dirty="0"/>
              <a:t>	Y lo hace en segundos, desde tu celular.</a:t>
            </a:r>
          </a:p>
          <a:p>
            <a:r>
              <a:rPr lang="es-MX" sz="2200" dirty="0"/>
              <a:t>	La diabetes no avisa.</a:t>
            </a:r>
          </a:p>
          <a:p>
            <a:br>
              <a:rPr lang="es-MX" sz="2200" dirty="0"/>
            </a:br>
            <a:r>
              <a:rPr lang="es-MX" sz="2200" dirty="0"/>
              <a:t>	Pero </a:t>
            </a:r>
            <a:r>
              <a:rPr lang="es-MX" sz="2200" b="1" dirty="0"/>
              <a:t>SIPRED-DIA</a:t>
            </a:r>
            <a:r>
              <a:rPr lang="es-MX" sz="2200" dirty="0"/>
              <a:t> sí</a:t>
            </a:r>
          </a:p>
          <a:p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0E1ED8-62EF-CABC-7C97-224413680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0"/>
            <a:ext cx="4088284" cy="42085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2D7CAC7-40AD-AB21-0CBC-0C84D123A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600" y="3238500"/>
            <a:ext cx="7238823" cy="48333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88E9D8F-8482-977D-6ED3-DF30B85ED96F}"/>
              </a:ext>
            </a:extLst>
          </p:cNvPr>
          <p:cNvSpPr txBox="1"/>
          <p:nvPr/>
        </p:nvSpPr>
        <p:spPr>
          <a:xfrm>
            <a:off x="567827" y="896183"/>
            <a:ext cx="105156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 BOSQUE QUE PUEDE SALVAR VIDAS</a:t>
            </a:r>
          </a:p>
          <a:p>
            <a:endParaRPr lang="es-MX" sz="2400" dirty="0"/>
          </a:p>
          <a:p>
            <a:endParaRPr lang="es-MX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 dirty="0"/>
              <a:t>SIPRED-DIA usa Inteligencia Artificial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 err="1"/>
              <a:t>Random</a:t>
            </a:r>
            <a:r>
              <a:rPr lang="es-MX" sz="2800" dirty="0"/>
              <a:t> Forest: un "bosque" de 50 árboles de decisión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/>
              <a:t>Analiza patrones que los humanos no vemos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/>
              <a:t>Devuelve una probabilidad de riesgo en segundos</a:t>
            </a:r>
          </a:p>
          <a:p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86C85E-1A70-19BA-3075-9C53F23FB97D}"/>
              </a:ext>
            </a:extLst>
          </p:cNvPr>
          <p:cNvSpPr txBox="1"/>
          <p:nvPr/>
        </p:nvSpPr>
        <p:spPr>
          <a:xfrm>
            <a:off x="8077200" y="6984069"/>
            <a:ext cx="10111551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El usuario ingresa: glucosa, edad, presión arterial, IMC, insulina, antecedentes...</a:t>
            </a:r>
          </a:p>
          <a:p>
            <a:r>
              <a:rPr lang="es-MX" sz="2400" dirty="0"/>
              <a:t>El bosque procesa y promedia</a:t>
            </a:r>
          </a:p>
          <a:p>
            <a:r>
              <a:rPr lang="es-MX" sz="2400" b="1" dirty="0"/>
              <a:t>≥ 50%</a:t>
            </a:r>
            <a:r>
              <a:rPr lang="es-MX" sz="2400" dirty="0"/>
              <a:t> → "Riesgo de diabetes" (fondo rojo suave en esa línea)</a:t>
            </a:r>
          </a:p>
          <a:p>
            <a:r>
              <a:rPr lang="es-MX" sz="2400" b="1" dirty="0"/>
              <a:t>&lt; 50%</a:t>
            </a:r>
            <a:r>
              <a:rPr lang="es-MX" sz="2400" dirty="0"/>
              <a:t> → "No predice riesgo" (fondo verde suave)</a:t>
            </a:r>
          </a:p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4C0370-83BE-AE0B-8BD3-96405E4DE44C}"/>
              </a:ext>
            </a:extLst>
          </p:cNvPr>
          <p:cNvSpPr txBox="1"/>
          <p:nvPr/>
        </p:nvSpPr>
        <p:spPr>
          <a:xfrm>
            <a:off x="4609531" y="5615632"/>
            <a:ext cx="9219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3113F09-0B23-9E04-5165-61AA6E580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7783" y="1437239"/>
            <a:ext cx="4601217" cy="436305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975C5FB-5614-FC94-3204-55BC82AC7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2714" y="4735855"/>
            <a:ext cx="5601482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602A8-D149-5F2E-FC68-669F32B81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5D3237-4821-CE1C-5174-EB01BB036A49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A7AA265-304A-19F7-D4A0-F9831E33D475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CE0EE76-5E9C-04CD-9504-5C26EF92E098}"/>
              </a:ext>
            </a:extLst>
          </p:cNvPr>
          <p:cNvSpPr txBox="1"/>
          <p:nvPr/>
        </p:nvSpPr>
        <p:spPr>
          <a:xfrm>
            <a:off x="2396925" y="1127760"/>
            <a:ext cx="9726060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 APP YA ESTÁ EN TUS MANOS</a:t>
            </a:r>
          </a:p>
          <a:p>
            <a:endParaRPr lang="es-MX" sz="2800" dirty="0"/>
          </a:p>
          <a:p>
            <a:endParaRPr lang="es-MX" sz="2800" dirty="0"/>
          </a:p>
          <a:p>
            <a:endParaRPr 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000" dirty="0"/>
              <a:t>App Android funcionando (pantallas + conexión al cálculo)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000" dirty="0"/>
              <a:t>Validaciones y experiencia visual mejoradas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000" dirty="0"/>
              <a:t>Modelo de IA integrado y probado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000" dirty="0"/>
              <a:t>Las pantallas, los botones, para que todos podamos usarla</a:t>
            </a:r>
          </a:p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67382A6-A919-8A7F-4302-57C53461D9A6}"/>
              </a:ext>
            </a:extLst>
          </p:cNvPr>
          <p:cNvSpPr txBox="1"/>
          <p:nvPr/>
        </p:nvSpPr>
        <p:spPr>
          <a:xfrm>
            <a:off x="4609531" y="5615632"/>
            <a:ext cx="9219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1429158-07EE-62AA-6AB3-1FC2F4FE8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6881" y="5219700"/>
            <a:ext cx="7750902" cy="425789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F2D02E3-CF90-24C8-F947-C316B0684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3304" y="2089857"/>
            <a:ext cx="3315629" cy="705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9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309FC-3BEA-996F-9E31-308D529A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29A4017-91B0-37E9-F294-F80846B94CB9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94B9CAD-4A53-14C3-CF1C-A7009474C9BC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2B3B6C-3538-F2B5-3B30-5EA5260E11D7}"/>
              </a:ext>
            </a:extLst>
          </p:cNvPr>
          <p:cNvSpPr txBox="1"/>
          <p:nvPr/>
        </p:nvSpPr>
        <p:spPr>
          <a:xfrm>
            <a:off x="1219200" y="1284082"/>
            <a:ext cx="9595478" cy="8017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5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PARA MILLONES.</a:t>
            </a:r>
          </a:p>
          <a:p>
            <a:pPr algn="ctr"/>
            <a:endParaRPr lang="es-MX" sz="3000" dirty="0"/>
          </a:p>
          <a:p>
            <a:pPr algn="just">
              <a:lnSpc>
                <a:spcPct val="150000"/>
              </a:lnSpc>
            </a:pPr>
            <a:r>
              <a:rPr lang="es-MX" sz="2400" dirty="0"/>
              <a:t>En el mundo, </a:t>
            </a:r>
            <a:r>
              <a:rPr lang="es-MX" sz="2400" b="1" dirty="0"/>
              <a:t>422 millones de personas</a:t>
            </a:r>
            <a:r>
              <a:rPr lang="es-MX" sz="2400" dirty="0"/>
              <a:t> viven con diabetes, según la OMS.</a:t>
            </a:r>
          </a:p>
          <a:p>
            <a:pPr algn="just">
              <a:lnSpc>
                <a:spcPct val="150000"/>
              </a:lnSpc>
            </a:pPr>
            <a:r>
              <a:rPr lang="es-MX" sz="2400" dirty="0"/>
              <a:t>De ellas, </a:t>
            </a:r>
            <a:r>
              <a:rPr lang="es-MX" sz="2400" b="1" dirty="0"/>
              <a:t>casi la mitad (48%)</a:t>
            </a:r>
            <a:r>
              <a:rPr lang="es-MX" sz="2400" dirty="0"/>
              <a:t> no sabe que la tiene.</a:t>
            </a:r>
          </a:p>
          <a:p>
            <a:pPr algn="just">
              <a:lnSpc>
                <a:spcPct val="150000"/>
              </a:lnSpc>
            </a:pPr>
            <a:endParaRPr lang="es-MX" sz="2400" dirty="0"/>
          </a:p>
          <a:p>
            <a:pPr algn="just">
              <a:lnSpc>
                <a:spcPct val="150000"/>
              </a:lnSpc>
            </a:pPr>
            <a:r>
              <a:rPr lang="es-MX" sz="2400" dirty="0"/>
              <a:t>En Colombia, más de </a:t>
            </a:r>
            <a:r>
              <a:rPr lang="es-MX" sz="2400" b="1" dirty="0"/>
              <a:t>2.8 millones de personas</a:t>
            </a:r>
            <a:r>
              <a:rPr lang="es-MX" sz="2400" dirty="0"/>
              <a:t> han sido diagnosticadas, pero los especialistas estiman que </a:t>
            </a:r>
            <a:r>
              <a:rPr lang="es-MX" sz="2400" b="1" dirty="0"/>
              <a:t>al menos 1 millón más</a:t>
            </a:r>
            <a:r>
              <a:rPr lang="es-MX" sz="2400" dirty="0"/>
              <a:t> vive con diabetes sin saberlo.</a:t>
            </a:r>
          </a:p>
          <a:p>
            <a:pPr algn="just">
              <a:lnSpc>
                <a:spcPct val="150000"/>
              </a:lnSpc>
            </a:pPr>
            <a:endParaRPr lang="es-MX" sz="2400" dirty="0"/>
          </a:p>
          <a:p>
            <a:pPr algn="just">
              <a:lnSpc>
                <a:spcPct val="150000"/>
              </a:lnSpc>
            </a:pPr>
            <a:r>
              <a:rPr lang="es-MX" sz="2400" dirty="0"/>
              <a:t>¿La razón? </a:t>
            </a:r>
          </a:p>
          <a:p>
            <a:pPr algn="just">
              <a:lnSpc>
                <a:spcPct val="150000"/>
              </a:lnSpc>
            </a:pPr>
            <a:endParaRPr lang="es-MX" sz="2400" dirty="0"/>
          </a:p>
          <a:p>
            <a:pPr algn="just">
              <a:lnSpc>
                <a:spcPct val="150000"/>
              </a:lnSpc>
            </a:pPr>
            <a:r>
              <a:rPr lang="es-MX" sz="2400" dirty="0"/>
              <a:t>La diabetes tipo 2 avanza sin síntomas durante </a:t>
            </a:r>
            <a:r>
              <a:rPr lang="es-MX" sz="2400" b="1" dirty="0"/>
              <a:t>5 a 10 años</a:t>
            </a:r>
            <a:r>
              <a:rPr lang="es-MX" sz="2400" dirty="0"/>
              <a:t> antes de ser detectada. Cuando aparecen las señales de alerta —visión borrosa, heridas que no cicatrizan, cansancio extremo—, el daño en el cuerpo ya está hecho.</a:t>
            </a:r>
          </a:p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C024EE-C43B-E2EC-CBBF-A90D00393195}"/>
              </a:ext>
            </a:extLst>
          </p:cNvPr>
          <p:cNvSpPr txBox="1"/>
          <p:nvPr/>
        </p:nvSpPr>
        <p:spPr>
          <a:xfrm>
            <a:off x="4648200" y="5600700"/>
            <a:ext cx="9219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69FABD3-E9BC-0D8F-8A41-B45ECEE40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363" y="883994"/>
            <a:ext cx="5643470" cy="386823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15FC3FA-6E69-0616-4242-1546238A5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3280" y="4834971"/>
            <a:ext cx="5728008" cy="523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9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BA800-139C-7DA5-DD9A-D8A9B781A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493779-5255-A683-6A7C-33F0F9C757BB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078FDE8-A673-984F-FCA9-137B08E53A2B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4E71B4-D4F3-A1D4-23C1-EACEE1595BCB}"/>
              </a:ext>
            </a:extLst>
          </p:cNvPr>
          <p:cNvSpPr txBox="1"/>
          <p:nvPr/>
        </p:nvSpPr>
        <p:spPr>
          <a:xfrm>
            <a:off x="12698952" y="5760157"/>
            <a:ext cx="716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dirty="0"/>
              <a:t>USUARIO: </a:t>
            </a:r>
            <a:r>
              <a:rPr lang="es-CO" sz="3000" dirty="0" err="1"/>
              <a:t>uniminuto</a:t>
            </a:r>
            <a:endParaRPr lang="es-CO" sz="3000" dirty="0"/>
          </a:p>
          <a:p>
            <a:r>
              <a:rPr lang="es-CO" sz="3000" dirty="0"/>
              <a:t>CONTRASEÑA: admin123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A782B87-6C55-3931-31B1-09AD80AE980B}"/>
              </a:ext>
            </a:extLst>
          </p:cNvPr>
          <p:cNvSpPr txBox="1"/>
          <p:nvPr/>
        </p:nvSpPr>
        <p:spPr>
          <a:xfrm>
            <a:off x="1477200" y="491003"/>
            <a:ext cx="9454222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5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Muchas Gracias</a:t>
            </a:r>
          </a:p>
          <a:p>
            <a:pPr algn="ctr"/>
            <a:endParaRPr lang="es-CO" sz="35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es-MX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 que construimos:</a:t>
            </a:r>
          </a:p>
          <a:p>
            <a:pPr algn="just"/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Un sistema que estima el riesgo de diabetes en segundos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Inteligencia artificial entrenada con 800+ casos médicos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50 árboles de decisión que analizan 8 variables clave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App Android + versión web, gratuitas y accesibles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 que logramos:</a:t>
            </a:r>
          </a:p>
          <a:p>
            <a:pPr algn="just"/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Modelo de IA integrado y probado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Interfaz sencilla para cualquier usuario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Validación con casos reales y simulados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 que viene:</a:t>
            </a:r>
          </a:p>
          <a:p>
            <a:pPr algn="just"/>
            <a:endParaRPr lang="es-MX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Pruebas piloto en entornos clínicos reales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Alianzas con especialistas de salud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Escalar a hipertensión, colesterol y otras enfermedades</a:t>
            </a:r>
          </a:p>
          <a:p>
            <a:br>
              <a:rPr lang="es-MX" sz="2800" dirty="0"/>
            </a:br>
            <a:r>
              <a:rPr lang="es-CO" sz="2800" b="1" dirty="0"/>
              <a:t> </a:t>
            </a:r>
          </a:p>
          <a:p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058CBF-1C76-D22F-C1B3-61F5468DEC73}"/>
              </a:ext>
            </a:extLst>
          </p:cNvPr>
          <p:cNvSpPr txBox="1"/>
          <p:nvPr/>
        </p:nvSpPr>
        <p:spPr>
          <a:xfrm>
            <a:off x="1498022" y="4853737"/>
            <a:ext cx="2600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b="1" dirty="0"/>
              <a:t> </a:t>
            </a:r>
            <a:endParaRPr lang="es-CO" sz="2600" b="1" dirty="0"/>
          </a:p>
          <a:p>
            <a:endParaRPr lang="es-CO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AC198DB-5E72-6C57-AA40-448EFEDED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7506" y="6945615"/>
            <a:ext cx="4164552" cy="29125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88F9C4-439F-B65C-0FA0-669FB3CD5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9212" y="1429223"/>
            <a:ext cx="4161140" cy="416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8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439</Words>
  <Application>Microsoft Office PowerPoint</Application>
  <PresentationFormat>Personalizado</PresentationFormat>
  <Paragraphs>63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Calibri</vt:lpstr>
      <vt:lpstr>League Spartan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dc:creator>Roy Morales Pérez</dc:creator>
  <cp:lastModifiedBy>ROY WALDHIERSEN MORALES PEREZ</cp:lastModifiedBy>
  <cp:revision>11</cp:revision>
  <dcterms:created xsi:type="dcterms:W3CDTF">2006-08-16T00:00:00Z</dcterms:created>
  <dcterms:modified xsi:type="dcterms:W3CDTF">2026-04-16T13:27:11Z</dcterms:modified>
  <dc:identifier>DAHDAK93ipo</dc:identifier>
</cp:coreProperties>
</file>